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1"/>
  </p:sldMasterIdLst>
  <p:sldIdLst>
    <p:sldId id="256" r:id="rId2"/>
    <p:sldId id="257" r:id="rId3"/>
    <p:sldId id="258" r:id="rId4"/>
    <p:sldId id="262" r:id="rId5"/>
    <p:sldId id="263" r:id="rId6"/>
    <p:sldId id="264" r:id="rId7"/>
    <p:sldId id="270" r:id="rId8"/>
    <p:sldId id="265" r:id="rId9"/>
    <p:sldId id="266" r:id="rId10"/>
    <p:sldId id="267" r:id="rId11"/>
    <p:sldId id="268" r:id="rId12"/>
    <p:sldId id="269" r:id="rId13"/>
    <p:sldId id="272" r:id="rId14"/>
    <p:sldId id="271" r:id="rId15"/>
    <p:sldId id="274" r:id="rId16"/>
    <p:sldId id="275" r:id="rId17"/>
    <p:sldId id="276" r:id="rId18"/>
    <p:sldId id="273" r:id="rId19"/>
    <p:sldId id="277" r:id="rId20"/>
    <p:sldId id="291" r:id="rId21"/>
    <p:sldId id="292" r:id="rId22"/>
    <p:sldId id="293" r:id="rId23"/>
    <p:sldId id="278" r:id="rId24"/>
    <p:sldId id="279" r:id="rId25"/>
    <p:sldId id="280" r:id="rId26"/>
    <p:sldId id="281" r:id="rId27"/>
    <p:sldId id="282" r:id="rId28"/>
    <p:sldId id="283" r:id="rId29"/>
    <p:sldId id="284" r:id="rId30"/>
    <p:sldId id="287" r:id="rId31"/>
    <p:sldId id="288" r:id="rId32"/>
    <p:sldId id="289" r:id="rId33"/>
    <p:sldId id="290" r:id="rId34"/>
    <p:sldId id="285" r:id="rId35"/>
    <p:sldId id="259" r:id="rId36"/>
    <p:sldId id="260" r:id="rId37"/>
    <p:sldId id="261"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53A46F-E8FF-4233-ABAC-416A252421F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C513507-AFC7-4053-909C-988EAAA3EE79}">
      <dgm:prSet/>
      <dgm:spPr/>
      <dgm:t>
        <a:bodyPr/>
        <a:lstStyle/>
        <a:p>
          <a:r>
            <a:rPr lang="en-CA"/>
            <a:t>In the previous meetings we demonstrated the interfacings of all the sensors and modules used in this project.</a:t>
          </a:r>
          <a:endParaRPr lang="en-US"/>
        </a:p>
      </dgm:t>
    </dgm:pt>
    <dgm:pt modelId="{FAB70E2D-60C3-4FBF-9E24-C868AA91C0E9}" type="parTrans" cxnId="{AD9201EA-482C-44CA-A07B-96DDDB572644}">
      <dgm:prSet/>
      <dgm:spPr/>
      <dgm:t>
        <a:bodyPr/>
        <a:lstStyle/>
        <a:p>
          <a:endParaRPr lang="en-US"/>
        </a:p>
      </dgm:t>
    </dgm:pt>
    <dgm:pt modelId="{54C02C33-8B0B-4039-BBC2-B1B9278408DF}" type="sibTrans" cxnId="{AD9201EA-482C-44CA-A07B-96DDDB572644}">
      <dgm:prSet/>
      <dgm:spPr/>
      <dgm:t>
        <a:bodyPr/>
        <a:lstStyle/>
        <a:p>
          <a:endParaRPr lang="en-US"/>
        </a:p>
      </dgm:t>
    </dgm:pt>
    <dgm:pt modelId="{13259A10-6B8A-423C-8F77-3DE221DA6312}">
      <dgm:prSet/>
      <dgm:spPr/>
      <dgm:t>
        <a:bodyPr/>
        <a:lstStyle/>
        <a:p>
          <a:r>
            <a:rPr lang="en-CA"/>
            <a:t>This Task is about generating PCB design for our project.</a:t>
          </a:r>
          <a:endParaRPr lang="en-US"/>
        </a:p>
      </dgm:t>
    </dgm:pt>
    <dgm:pt modelId="{E4A82B53-1BBB-4829-9B90-317A7530B0D6}" type="parTrans" cxnId="{B2E33091-D09D-43E4-8BC8-129AC046DC51}">
      <dgm:prSet/>
      <dgm:spPr/>
      <dgm:t>
        <a:bodyPr/>
        <a:lstStyle/>
        <a:p>
          <a:endParaRPr lang="en-US"/>
        </a:p>
      </dgm:t>
    </dgm:pt>
    <dgm:pt modelId="{8CD85724-36E7-4EDB-BEAA-2474F242E4EF}" type="sibTrans" cxnId="{B2E33091-D09D-43E4-8BC8-129AC046DC51}">
      <dgm:prSet/>
      <dgm:spPr/>
      <dgm:t>
        <a:bodyPr/>
        <a:lstStyle/>
        <a:p>
          <a:endParaRPr lang="en-US"/>
        </a:p>
      </dgm:t>
    </dgm:pt>
    <dgm:pt modelId="{5D812FA4-8E80-4B70-BC3D-F3640E3BC3B9}">
      <dgm:prSet/>
      <dgm:spPr/>
      <dgm:t>
        <a:bodyPr/>
        <a:lstStyle/>
        <a:p>
          <a:r>
            <a:rPr lang="en-CA"/>
            <a:t>We will design and generate all the required files for PCB design.</a:t>
          </a:r>
          <a:endParaRPr lang="en-US"/>
        </a:p>
      </dgm:t>
    </dgm:pt>
    <dgm:pt modelId="{8EFF7C57-1599-482E-A73D-965CF02E4F9E}" type="parTrans" cxnId="{E5D9A4DD-C470-4A8F-8DF9-4B9F018FD25E}">
      <dgm:prSet/>
      <dgm:spPr/>
      <dgm:t>
        <a:bodyPr/>
        <a:lstStyle/>
        <a:p>
          <a:endParaRPr lang="en-US"/>
        </a:p>
      </dgm:t>
    </dgm:pt>
    <dgm:pt modelId="{3CC9C897-8731-49EB-BF5A-B68750FD9F06}" type="sibTrans" cxnId="{E5D9A4DD-C470-4A8F-8DF9-4B9F018FD25E}">
      <dgm:prSet/>
      <dgm:spPr/>
      <dgm:t>
        <a:bodyPr/>
        <a:lstStyle/>
        <a:p>
          <a:endParaRPr lang="en-US"/>
        </a:p>
      </dgm:t>
    </dgm:pt>
    <dgm:pt modelId="{1DF485C7-ED87-4547-805D-2A89AFF23C0F}">
      <dgm:prSet/>
      <dgm:spPr/>
      <dgm:t>
        <a:bodyPr/>
        <a:lstStyle/>
        <a:p>
          <a:r>
            <a:rPr lang="en-CA" dirty="0"/>
            <a:t>This task is related to the Schematic capture task which was already discussed previously so we will be using the Schematic prepared in that task to accomplish this task.</a:t>
          </a:r>
          <a:endParaRPr lang="en-US" dirty="0"/>
        </a:p>
      </dgm:t>
    </dgm:pt>
    <dgm:pt modelId="{F40EDE9D-D007-4D17-91E0-64F02450575E}" type="parTrans" cxnId="{C8BBCED4-3994-45D7-AAEE-D514C4CFABF0}">
      <dgm:prSet/>
      <dgm:spPr/>
      <dgm:t>
        <a:bodyPr/>
        <a:lstStyle/>
        <a:p>
          <a:endParaRPr lang="en-US"/>
        </a:p>
      </dgm:t>
    </dgm:pt>
    <dgm:pt modelId="{EA9D2FAA-D9ED-470D-ABEC-4E2CEFA4C964}" type="sibTrans" cxnId="{C8BBCED4-3994-45D7-AAEE-D514C4CFABF0}">
      <dgm:prSet/>
      <dgm:spPr/>
      <dgm:t>
        <a:bodyPr/>
        <a:lstStyle/>
        <a:p>
          <a:endParaRPr lang="en-US"/>
        </a:p>
      </dgm:t>
    </dgm:pt>
    <dgm:pt modelId="{5CF001C0-A0D3-4BF4-AD44-5F48D82B80AF}">
      <dgm:prSet/>
      <dgm:spPr/>
      <dgm:t>
        <a:bodyPr/>
        <a:lstStyle/>
        <a:p>
          <a:r>
            <a:rPr lang="en-CA" dirty="0"/>
            <a:t>In the following slides we shall discuss the composition of a printed circuit board, cover some terminology, a look at methods of basic assembly and discuss briefly the design process behind creating a new PCB.</a:t>
          </a:r>
        </a:p>
      </dgm:t>
    </dgm:pt>
    <dgm:pt modelId="{6B395012-E8E7-4302-8FD8-265E3C2015C5}" type="parTrans" cxnId="{6C7CF7FF-C562-4F27-B90D-9179DCAC5E4D}">
      <dgm:prSet/>
      <dgm:spPr/>
      <dgm:t>
        <a:bodyPr/>
        <a:lstStyle/>
        <a:p>
          <a:endParaRPr lang="en-US"/>
        </a:p>
      </dgm:t>
    </dgm:pt>
    <dgm:pt modelId="{499F78E7-D139-448D-AA3F-4A6C9E960822}" type="sibTrans" cxnId="{6C7CF7FF-C562-4F27-B90D-9179DCAC5E4D}">
      <dgm:prSet/>
      <dgm:spPr/>
      <dgm:t>
        <a:bodyPr/>
        <a:lstStyle/>
        <a:p>
          <a:endParaRPr lang="en-US"/>
        </a:p>
      </dgm:t>
    </dgm:pt>
    <dgm:pt modelId="{C96536CB-84B9-41B4-BD87-DD5DEE268A50}" type="pres">
      <dgm:prSet presAssocID="{FD53A46F-E8FF-4233-ABAC-416A252421F3}" presName="root" presStyleCnt="0">
        <dgm:presLayoutVars>
          <dgm:dir/>
          <dgm:resizeHandles val="exact"/>
        </dgm:presLayoutVars>
      </dgm:prSet>
      <dgm:spPr/>
    </dgm:pt>
    <dgm:pt modelId="{BF8F78BD-225C-4BDF-B756-04A5F4287C44}" type="pres">
      <dgm:prSet presAssocID="{7C513507-AFC7-4053-909C-988EAAA3EE79}" presName="compNode" presStyleCnt="0"/>
      <dgm:spPr/>
    </dgm:pt>
    <dgm:pt modelId="{AC502E2B-3CEA-427F-9B1C-444565B390D9}" type="pres">
      <dgm:prSet presAssocID="{7C513507-AFC7-4053-909C-988EAAA3EE79}" presName="bgRect" presStyleLbl="bgShp" presStyleIdx="0" presStyleCnt="5"/>
      <dgm:spPr/>
    </dgm:pt>
    <dgm:pt modelId="{04937AE5-091B-4222-AEC7-AC5726F2E3C0}" type="pres">
      <dgm:prSet presAssocID="{7C513507-AFC7-4053-909C-988EAAA3EE7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4131E1A-DA18-4FBC-A191-CAC7386F320F}" type="pres">
      <dgm:prSet presAssocID="{7C513507-AFC7-4053-909C-988EAAA3EE79}" presName="spaceRect" presStyleCnt="0"/>
      <dgm:spPr/>
    </dgm:pt>
    <dgm:pt modelId="{85A22BF6-FCCF-40E3-BD45-DB1D9F1DB836}" type="pres">
      <dgm:prSet presAssocID="{7C513507-AFC7-4053-909C-988EAAA3EE79}" presName="parTx" presStyleLbl="revTx" presStyleIdx="0" presStyleCnt="5">
        <dgm:presLayoutVars>
          <dgm:chMax val="0"/>
          <dgm:chPref val="0"/>
        </dgm:presLayoutVars>
      </dgm:prSet>
      <dgm:spPr/>
    </dgm:pt>
    <dgm:pt modelId="{3C2C1282-BBA9-4D4B-A230-8D378228340F}" type="pres">
      <dgm:prSet presAssocID="{54C02C33-8B0B-4039-BBC2-B1B9278408DF}" presName="sibTrans" presStyleCnt="0"/>
      <dgm:spPr/>
    </dgm:pt>
    <dgm:pt modelId="{ACDEACD4-6B1E-48DC-A38A-CA02BD9C869C}" type="pres">
      <dgm:prSet presAssocID="{13259A10-6B8A-423C-8F77-3DE221DA6312}" presName="compNode" presStyleCnt="0"/>
      <dgm:spPr/>
    </dgm:pt>
    <dgm:pt modelId="{48696B9A-1B25-48A1-B732-47000EFF1BCD}" type="pres">
      <dgm:prSet presAssocID="{13259A10-6B8A-423C-8F77-3DE221DA6312}" presName="bgRect" presStyleLbl="bgShp" presStyleIdx="1" presStyleCnt="5"/>
      <dgm:spPr/>
    </dgm:pt>
    <dgm:pt modelId="{D8F43160-2B42-4A17-AB8A-D4A771D28A5F}" type="pres">
      <dgm:prSet presAssocID="{13259A10-6B8A-423C-8F77-3DE221DA631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F83DCB9D-99B5-47FA-9EA9-45B15AA58A2C}" type="pres">
      <dgm:prSet presAssocID="{13259A10-6B8A-423C-8F77-3DE221DA6312}" presName="spaceRect" presStyleCnt="0"/>
      <dgm:spPr/>
    </dgm:pt>
    <dgm:pt modelId="{DCA087BC-9D20-43B1-9399-14F0538A2CFD}" type="pres">
      <dgm:prSet presAssocID="{13259A10-6B8A-423C-8F77-3DE221DA6312}" presName="parTx" presStyleLbl="revTx" presStyleIdx="1" presStyleCnt="5">
        <dgm:presLayoutVars>
          <dgm:chMax val="0"/>
          <dgm:chPref val="0"/>
        </dgm:presLayoutVars>
      </dgm:prSet>
      <dgm:spPr/>
    </dgm:pt>
    <dgm:pt modelId="{3307A1BE-7AEA-45C6-BF70-316D7B0B2696}" type="pres">
      <dgm:prSet presAssocID="{8CD85724-36E7-4EDB-BEAA-2474F242E4EF}" presName="sibTrans" presStyleCnt="0"/>
      <dgm:spPr/>
    </dgm:pt>
    <dgm:pt modelId="{25CA14C3-B5A5-4318-9430-4F20270A5B4C}" type="pres">
      <dgm:prSet presAssocID="{5D812FA4-8E80-4B70-BC3D-F3640E3BC3B9}" presName="compNode" presStyleCnt="0"/>
      <dgm:spPr/>
    </dgm:pt>
    <dgm:pt modelId="{51E676AF-C42E-49BD-9C14-42152CF3CBAA}" type="pres">
      <dgm:prSet presAssocID="{5D812FA4-8E80-4B70-BC3D-F3640E3BC3B9}" presName="bgRect" presStyleLbl="bgShp" presStyleIdx="2" presStyleCnt="5"/>
      <dgm:spPr/>
    </dgm:pt>
    <dgm:pt modelId="{ACBF3EA2-54AE-45F5-87DC-FD8EA4BED5E8}" type="pres">
      <dgm:prSet presAssocID="{5D812FA4-8E80-4B70-BC3D-F3640E3BC3B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ACAF1BEC-D23C-4A7F-8136-B3F3D33EC1D2}" type="pres">
      <dgm:prSet presAssocID="{5D812FA4-8E80-4B70-BC3D-F3640E3BC3B9}" presName="spaceRect" presStyleCnt="0"/>
      <dgm:spPr/>
    </dgm:pt>
    <dgm:pt modelId="{7018B7E3-7E36-499A-9CB1-DD50705BAD69}" type="pres">
      <dgm:prSet presAssocID="{5D812FA4-8E80-4B70-BC3D-F3640E3BC3B9}" presName="parTx" presStyleLbl="revTx" presStyleIdx="2" presStyleCnt="5">
        <dgm:presLayoutVars>
          <dgm:chMax val="0"/>
          <dgm:chPref val="0"/>
        </dgm:presLayoutVars>
      </dgm:prSet>
      <dgm:spPr/>
    </dgm:pt>
    <dgm:pt modelId="{1CA95A1D-B171-47ED-99C8-0ED9DBEB8696}" type="pres">
      <dgm:prSet presAssocID="{3CC9C897-8731-49EB-BF5A-B68750FD9F06}" presName="sibTrans" presStyleCnt="0"/>
      <dgm:spPr/>
    </dgm:pt>
    <dgm:pt modelId="{78FC2255-ACD2-4DB1-B011-4DF50257A2D5}" type="pres">
      <dgm:prSet presAssocID="{1DF485C7-ED87-4547-805D-2A89AFF23C0F}" presName="compNode" presStyleCnt="0"/>
      <dgm:spPr/>
    </dgm:pt>
    <dgm:pt modelId="{F3673F0D-B69E-4A6C-B701-F91D5B6B807C}" type="pres">
      <dgm:prSet presAssocID="{1DF485C7-ED87-4547-805D-2A89AFF23C0F}" presName="bgRect" presStyleLbl="bgShp" presStyleIdx="3" presStyleCnt="5"/>
      <dgm:spPr/>
    </dgm:pt>
    <dgm:pt modelId="{A755E2D9-A5E7-45CB-823A-38A70330AE47}" type="pres">
      <dgm:prSet presAssocID="{1DF485C7-ED87-4547-805D-2A89AFF23C0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8F265C32-76F6-43E0-A7A0-13782B1A1B44}" type="pres">
      <dgm:prSet presAssocID="{1DF485C7-ED87-4547-805D-2A89AFF23C0F}" presName="spaceRect" presStyleCnt="0"/>
      <dgm:spPr/>
    </dgm:pt>
    <dgm:pt modelId="{0196F6CF-1551-4E5E-9CDE-001FE8A767C2}" type="pres">
      <dgm:prSet presAssocID="{1DF485C7-ED87-4547-805D-2A89AFF23C0F}" presName="parTx" presStyleLbl="revTx" presStyleIdx="3" presStyleCnt="5">
        <dgm:presLayoutVars>
          <dgm:chMax val="0"/>
          <dgm:chPref val="0"/>
        </dgm:presLayoutVars>
      </dgm:prSet>
      <dgm:spPr/>
    </dgm:pt>
    <dgm:pt modelId="{F54194BE-586A-4EE0-8B9D-BD133E3B7001}" type="pres">
      <dgm:prSet presAssocID="{EA9D2FAA-D9ED-470D-ABEC-4E2CEFA4C964}" presName="sibTrans" presStyleCnt="0"/>
      <dgm:spPr/>
    </dgm:pt>
    <dgm:pt modelId="{0D3C95DF-1AAA-43E9-8C01-131ACFFEA28B}" type="pres">
      <dgm:prSet presAssocID="{5CF001C0-A0D3-4BF4-AD44-5F48D82B80AF}" presName="compNode" presStyleCnt="0"/>
      <dgm:spPr/>
    </dgm:pt>
    <dgm:pt modelId="{35C13864-55D0-4240-81A6-91EED1E70003}" type="pres">
      <dgm:prSet presAssocID="{5CF001C0-A0D3-4BF4-AD44-5F48D82B80AF}" presName="bgRect" presStyleLbl="bgShp" presStyleIdx="4" presStyleCnt="5"/>
      <dgm:spPr/>
    </dgm:pt>
    <dgm:pt modelId="{F2831DC2-9F07-4CF0-93BE-C6B30E9A9BEE}" type="pres">
      <dgm:prSet presAssocID="{5CF001C0-A0D3-4BF4-AD44-5F48D82B80A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89A97948-3730-493B-A2AB-2C5AA33A271D}" type="pres">
      <dgm:prSet presAssocID="{5CF001C0-A0D3-4BF4-AD44-5F48D82B80AF}" presName="spaceRect" presStyleCnt="0"/>
      <dgm:spPr/>
    </dgm:pt>
    <dgm:pt modelId="{F98425A3-E268-49A0-8ECF-8A4A6D280971}" type="pres">
      <dgm:prSet presAssocID="{5CF001C0-A0D3-4BF4-AD44-5F48D82B80AF}" presName="parTx" presStyleLbl="revTx" presStyleIdx="4" presStyleCnt="5">
        <dgm:presLayoutVars>
          <dgm:chMax val="0"/>
          <dgm:chPref val="0"/>
        </dgm:presLayoutVars>
      </dgm:prSet>
      <dgm:spPr/>
    </dgm:pt>
  </dgm:ptLst>
  <dgm:cxnLst>
    <dgm:cxn modelId="{F4B84C05-6257-4C68-959F-CBC4B7D11F9E}" type="presOf" srcId="{1DF485C7-ED87-4547-805D-2A89AFF23C0F}" destId="{0196F6CF-1551-4E5E-9CDE-001FE8A767C2}" srcOrd="0" destOrd="0" presId="urn:microsoft.com/office/officeart/2018/2/layout/IconVerticalSolidList"/>
    <dgm:cxn modelId="{F50F0C14-D686-4B20-B5D4-97DD71941024}" type="presOf" srcId="{FD53A46F-E8FF-4233-ABAC-416A252421F3}" destId="{C96536CB-84B9-41B4-BD87-DD5DEE268A50}" srcOrd="0" destOrd="0" presId="urn:microsoft.com/office/officeart/2018/2/layout/IconVerticalSolidList"/>
    <dgm:cxn modelId="{7D347144-3848-483D-B339-85A5B9BC2E8F}" type="presOf" srcId="{5D812FA4-8E80-4B70-BC3D-F3640E3BC3B9}" destId="{7018B7E3-7E36-499A-9CB1-DD50705BAD69}" srcOrd="0" destOrd="0" presId="urn:microsoft.com/office/officeart/2018/2/layout/IconVerticalSolidList"/>
    <dgm:cxn modelId="{B9E0CC64-2865-403E-A65E-5D2C741F8376}" type="presOf" srcId="{5CF001C0-A0D3-4BF4-AD44-5F48D82B80AF}" destId="{F98425A3-E268-49A0-8ECF-8A4A6D280971}" srcOrd="0" destOrd="0" presId="urn:microsoft.com/office/officeart/2018/2/layout/IconVerticalSolidList"/>
    <dgm:cxn modelId="{B2E33091-D09D-43E4-8BC8-129AC046DC51}" srcId="{FD53A46F-E8FF-4233-ABAC-416A252421F3}" destId="{13259A10-6B8A-423C-8F77-3DE221DA6312}" srcOrd="1" destOrd="0" parTransId="{E4A82B53-1BBB-4829-9B90-317A7530B0D6}" sibTransId="{8CD85724-36E7-4EDB-BEAA-2474F242E4EF}"/>
    <dgm:cxn modelId="{C8BBCED4-3994-45D7-AAEE-D514C4CFABF0}" srcId="{FD53A46F-E8FF-4233-ABAC-416A252421F3}" destId="{1DF485C7-ED87-4547-805D-2A89AFF23C0F}" srcOrd="3" destOrd="0" parTransId="{F40EDE9D-D007-4D17-91E0-64F02450575E}" sibTransId="{EA9D2FAA-D9ED-470D-ABEC-4E2CEFA4C964}"/>
    <dgm:cxn modelId="{E5D9A4DD-C470-4A8F-8DF9-4B9F018FD25E}" srcId="{FD53A46F-E8FF-4233-ABAC-416A252421F3}" destId="{5D812FA4-8E80-4B70-BC3D-F3640E3BC3B9}" srcOrd="2" destOrd="0" parTransId="{8EFF7C57-1599-482E-A73D-965CF02E4F9E}" sibTransId="{3CC9C897-8731-49EB-BF5A-B68750FD9F06}"/>
    <dgm:cxn modelId="{8B3AF9E1-665F-4257-9DC3-0C93213A65D5}" type="presOf" srcId="{13259A10-6B8A-423C-8F77-3DE221DA6312}" destId="{DCA087BC-9D20-43B1-9399-14F0538A2CFD}" srcOrd="0" destOrd="0" presId="urn:microsoft.com/office/officeart/2018/2/layout/IconVerticalSolidList"/>
    <dgm:cxn modelId="{AD9201EA-482C-44CA-A07B-96DDDB572644}" srcId="{FD53A46F-E8FF-4233-ABAC-416A252421F3}" destId="{7C513507-AFC7-4053-909C-988EAAA3EE79}" srcOrd="0" destOrd="0" parTransId="{FAB70E2D-60C3-4FBF-9E24-C868AA91C0E9}" sibTransId="{54C02C33-8B0B-4039-BBC2-B1B9278408DF}"/>
    <dgm:cxn modelId="{D20883F9-1DF9-4992-BB46-C4FA0EFC58D5}" type="presOf" srcId="{7C513507-AFC7-4053-909C-988EAAA3EE79}" destId="{85A22BF6-FCCF-40E3-BD45-DB1D9F1DB836}" srcOrd="0" destOrd="0" presId="urn:microsoft.com/office/officeart/2018/2/layout/IconVerticalSolidList"/>
    <dgm:cxn modelId="{6C7CF7FF-C562-4F27-B90D-9179DCAC5E4D}" srcId="{FD53A46F-E8FF-4233-ABAC-416A252421F3}" destId="{5CF001C0-A0D3-4BF4-AD44-5F48D82B80AF}" srcOrd="4" destOrd="0" parTransId="{6B395012-E8E7-4302-8FD8-265E3C2015C5}" sibTransId="{499F78E7-D139-448D-AA3F-4A6C9E960822}"/>
    <dgm:cxn modelId="{899052ED-B549-4F14-A1D6-E09BEB216A35}" type="presParOf" srcId="{C96536CB-84B9-41B4-BD87-DD5DEE268A50}" destId="{BF8F78BD-225C-4BDF-B756-04A5F4287C44}" srcOrd="0" destOrd="0" presId="urn:microsoft.com/office/officeart/2018/2/layout/IconVerticalSolidList"/>
    <dgm:cxn modelId="{B6FD002C-E77F-4DAD-86BF-E1D7C4F2D896}" type="presParOf" srcId="{BF8F78BD-225C-4BDF-B756-04A5F4287C44}" destId="{AC502E2B-3CEA-427F-9B1C-444565B390D9}" srcOrd="0" destOrd="0" presId="urn:microsoft.com/office/officeart/2018/2/layout/IconVerticalSolidList"/>
    <dgm:cxn modelId="{F430BD28-8259-4740-BB9B-06A5EC9F665C}" type="presParOf" srcId="{BF8F78BD-225C-4BDF-B756-04A5F4287C44}" destId="{04937AE5-091B-4222-AEC7-AC5726F2E3C0}" srcOrd="1" destOrd="0" presId="urn:microsoft.com/office/officeart/2018/2/layout/IconVerticalSolidList"/>
    <dgm:cxn modelId="{01CB5ECF-BC3E-4C88-ACC3-372250DC9DB9}" type="presParOf" srcId="{BF8F78BD-225C-4BDF-B756-04A5F4287C44}" destId="{04131E1A-DA18-4FBC-A191-CAC7386F320F}" srcOrd="2" destOrd="0" presId="urn:microsoft.com/office/officeart/2018/2/layout/IconVerticalSolidList"/>
    <dgm:cxn modelId="{9C4AA302-19FB-46B9-AFAE-750A49A2ADF3}" type="presParOf" srcId="{BF8F78BD-225C-4BDF-B756-04A5F4287C44}" destId="{85A22BF6-FCCF-40E3-BD45-DB1D9F1DB836}" srcOrd="3" destOrd="0" presId="urn:microsoft.com/office/officeart/2018/2/layout/IconVerticalSolidList"/>
    <dgm:cxn modelId="{DD447904-B6E5-4324-90AF-1AF191497C95}" type="presParOf" srcId="{C96536CB-84B9-41B4-BD87-DD5DEE268A50}" destId="{3C2C1282-BBA9-4D4B-A230-8D378228340F}" srcOrd="1" destOrd="0" presId="urn:microsoft.com/office/officeart/2018/2/layout/IconVerticalSolidList"/>
    <dgm:cxn modelId="{9ABCD817-7869-462B-9D09-009A91ADD099}" type="presParOf" srcId="{C96536CB-84B9-41B4-BD87-DD5DEE268A50}" destId="{ACDEACD4-6B1E-48DC-A38A-CA02BD9C869C}" srcOrd="2" destOrd="0" presId="urn:microsoft.com/office/officeart/2018/2/layout/IconVerticalSolidList"/>
    <dgm:cxn modelId="{8520C677-C73D-476F-BB34-518E25634C76}" type="presParOf" srcId="{ACDEACD4-6B1E-48DC-A38A-CA02BD9C869C}" destId="{48696B9A-1B25-48A1-B732-47000EFF1BCD}" srcOrd="0" destOrd="0" presId="urn:microsoft.com/office/officeart/2018/2/layout/IconVerticalSolidList"/>
    <dgm:cxn modelId="{31CD913B-A7A0-4B64-B968-44508CA57F7F}" type="presParOf" srcId="{ACDEACD4-6B1E-48DC-A38A-CA02BD9C869C}" destId="{D8F43160-2B42-4A17-AB8A-D4A771D28A5F}" srcOrd="1" destOrd="0" presId="urn:microsoft.com/office/officeart/2018/2/layout/IconVerticalSolidList"/>
    <dgm:cxn modelId="{7369F626-833A-4514-91D6-F1D004647CF4}" type="presParOf" srcId="{ACDEACD4-6B1E-48DC-A38A-CA02BD9C869C}" destId="{F83DCB9D-99B5-47FA-9EA9-45B15AA58A2C}" srcOrd="2" destOrd="0" presId="urn:microsoft.com/office/officeart/2018/2/layout/IconVerticalSolidList"/>
    <dgm:cxn modelId="{6B590E30-5F63-4CC8-A2E5-21D7DFCEA857}" type="presParOf" srcId="{ACDEACD4-6B1E-48DC-A38A-CA02BD9C869C}" destId="{DCA087BC-9D20-43B1-9399-14F0538A2CFD}" srcOrd="3" destOrd="0" presId="urn:microsoft.com/office/officeart/2018/2/layout/IconVerticalSolidList"/>
    <dgm:cxn modelId="{64EADA84-1F48-42FC-8BF6-6850776D0E79}" type="presParOf" srcId="{C96536CB-84B9-41B4-BD87-DD5DEE268A50}" destId="{3307A1BE-7AEA-45C6-BF70-316D7B0B2696}" srcOrd="3" destOrd="0" presId="urn:microsoft.com/office/officeart/2018/2/layout/IconVerticalSolidList"/>
    <dgm:cxn modelId="{AEC1EC1C-A2A5-47C4-B629-6D9A72DC3757}" type="presParOf" srcId="{C96536CB-84B9-41B4-BD87-DD5DEE268A50}" destId="{25CA14C3-B5A5-4318-9430-4F20270A5B4C}" srcOrd="4" destOrd="0" presId="urn:microsoft.com/office/officeart/2018/2/layout/IconVerticalSolidList"/>
    <dgm:cxn modelId="{8FFF2362-C4E7-4B9D-9A8C-CDFF1D255B0E}" type="presParOf" srcId="{25CA14C3-B5A5-4318-9430-4F20270A5B4C}" destId="{51E676AF-C42E-49BD-9C14-42152CF3CBAA}" srcOrd="0" destOrd="0" presId="urn:microsoft.com/office/officeart/2018/2/layout/IconVerticalSolidList"/>
    <dgm:cxn modelId="{384E744D-E34F-46AC-8CA2-A5E47288A360}" type="presParOf" srcId="{25CA14C3-B5A5-4318-9430-4F20270A5B4C}" destId="{ACBF3EA2-54AE-45F5-87DC-FD8EA4BED5E8}" srcOrd="1" destOrd="0" presId="urn:microsoft.com/office/officeart/2018/2/layout/IconVerticalSolidList"/>
    <dgm:cxn modelId="{4EA59B41-9CA9-423D-9FD3-F0458DCA555B}" type="presParOf" srcId="{25CA14C3-B5A5-4318-9430-4F20270A5B4C}" destId="{ACAF1BEC-D23C-4A7F-8136-B3F3D33EC1D2}" srcOrd="2" destOrd="0" presId="urn:microsoft.com/office/officeart/2018/2/layout/IconVerticalSolidList"/>
    <dgm:cxn modelId="{FFBC116F-2724-4AED-BDBC-C18B2743F4E2}" type="presParOf" srcId="{25CA14C3-B5A5-4318-9430-4F20270A5B4C}" destId="{7018B7E3-7E36-499A-9CB1-DD50705BAD69}" srcOrd="3" destOrd="0" presId="urn:microsoft.com/office/officeart/2018/2/layout/IconVerticalSolidList"/>
    <dgm:cxn modelId="{6AD67934-9295-4AEA-9E47-E3071E9A9A0C}" type="presParOf" srcId="{C96536CB-84B9-41B4-BD87-DD5DEE268A50}" destId="{1CA95A1D-B171-47ED-99C8-0ED9DBEB8696}" srcOrd="5" destOrd="0" presId="urn:microsoft.com/office/officeart/2018/2/layout/IconVerticalSolidList"/>
    <dgm:cxn modelId="{8627BE6B-EA6F-4D33-A232-6DFA30F89B69}" type="presParOf" srcId="{C96536CB-84B9-41B4-BD87-DD5DEE268A50}" destId="{78FC2255-ACD2-4DB1-B011-4DF50257A2D5}" srcOrd="6" destOrd="0" presId="urn:microsoft.com/office/officeart/2018/2/layout/IconVerticalSolidList"/>
    <dgm:cxn modelId="{DB1B9339-87D0-43DC-9AB1-9FB7F78637FE}" type="presParOf" srcId="{78FC2255-ACD2-4DB1-B011-4DF50257A2D5}" destId="{F3673F0D-B69E-4A6C-B701-F91D5B6B807C}" srcOrd="0" destOrd="0" presId="urn:microsoft.com/office/officeart/2018/2/layout/IconVerticalSolidList"/>
    <dgm:cxn modelId="{3E0AF839-B0F8-4080-B2A3-C37BCEFBF97D}" type="presParOf" srcId="{78FC2255-ACD2-4DB1-B011-4DF50257A2D5}" destId="{A755E2D9-A5E7-45CB-823A-38A70330AE47}" srcOrd="1" destOrd="0" presId="urn:microsoft.com/office/officeart/2018/2/layout/IconVerticalSolidList"/>
    <dgm:cxn modelId="{2BA5DF6F-65D7-4065-9205-2DCB244779DB}" type="presParOf" srcId="{78FC2255-ACD2-4DB1-B011-4DF50257A2D5}" destId="{8F265C32-76F6-43E0-A7A0-13782B1A1B44}" srcOrd="2" destOrd="0" presId="urn:microsoft.com/office/officeart/2018/2/layout/IconVerticalSolidList"/>
    <dgm:cxn modelId="{3B83251E-8E2C-4880-B554-5445EFFECE9A}" type="presParOf" srcId="{78FC2255-ACD2-4DB1-B011-4DF50257A2D5}" destId="{0196F6CF-1551-4E5E-9CDE-001FE8A767C2}" srcOrd="3" destOrd="0" presId="urn:microsoft.com/office/officeart/2018/2/layout/IconVerticalSolidList"/>
    <dgm:cxn modelId="{39479FE8-2474-43BC-9D4A-C54BEF7653B3}" type="presParOf" srcId="{C96536CB-84B9-41B4-BD87-DD5DEE268A50}" destId="{F54194BE-586A-4EE0-8B9D-BD133E3B7001}" srcOrd="7" destOrd="0" presId="urn:microsoft.com/office/officeart/2018/2/layout/IconVerticalSolidList"/>
    <dgm:cxn modelId="{EB361495-844F-4A0B-8DBC-4CF3C84583B4}" type="presParOf" srcId="{C96536CB-84B9-41B4-BD87-DD5DEE268A50}" destId="{0D3C95DF-1AAA-43E9-8C01-131ACFFEA28B}" srcOrd="8" destOrd="0" presId="urn:microsoft.com/office/officeart/2018/2/layout/IconVerticalSolidList"/>
    <dgm:cxn modelId="{E383F692-68D1-418E-95A6-1557440666E3}" type="presParOf" srcId="{0D3C95DF-1AAA-43E9-8C01-131ACFFEA28B}" destId="{35C13864-55D0-4240-81A6-91EED1E70003}" srcOrd="0" destOrd="0" presId="urn:microsoft.com/office/officeart/2018/2/layout/IconVerticalSolidList"/>
    <dgm:cxn modelId="{E33A1E26-F229-4EB8-8F12-27801A6BF963}" type="presParOf" srcId="{0D3C95DF-1AAA-43E9-8C01-131ACFFEA28B}" destId="{F2831DC2-9F07-4CF0-93BE-C6B30E9A9BEE}" srcOrd="1" destOrd="0" presId="urn:microsoft.com/office/officeart/2018/2/layout/IconVerticalSolidList"/>
    <dgm:cxn modelId="{C221AC0D-7FC9-4895-8D5C-CAA627229718}" type="presParOf" srcId="{0D3C95DF-1AAA-43E9-8C01-131ACFFEA28B}" destId="{89A97948-3730-493B-A2AB-2C5AA33A271D}" srcOrd="2" destOrd="0" presId="urn:microsoft.com/office/officeart/2018/2/layout/IconVerticalSolidList"/>
    <dgm:cxn modelId="{FBAE251B-BA2F-4E77-B66D-80F924FF7537}" type="presParOf" srcId="{0D3C95DF-1AAA-43E9-8C01-131ACFFEA28B}" destId="{F98425A3-E268-49A0-8ECF-8A4A6D28097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502E2B-3CEA-427F-9B1C-444565B390D9}">
      <dsp:nvSpPr>
        <dsp:cNvPr id="0" name=""/>
        <dsp:cNvSpPr/>
      </dsp:nvSpPr>
      <dsp:spPr>
        <a:xfrm>
          <a:off x="0" y="7297"/>
          <a:ext cx="7060095" cy="92716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937AE5-091B-4222-AEC7-AC5726F2E3C0}">
      <dsp:nvSpPr>
        <dsp:cNvPr id="0" name=""/>
        <dsp:cNvSpPr/>
      </dsp:nvSpPr>
      <dsp:spPr>
        <a:xfrm>
          <a:off x="280468" y="215909"/>
          <a:ext cx="510440" cy="5099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A22BF6-FCCF-40E3-BD45-DB1D9F1DB836}">
      <dsp:nvSpPr>
        <dsp:cNvPr id="0" name=""/>
        <dsp:cNvSpPr/>
      </dsp:nvSpPr>
      <dsp:spPr>
        <a:xfrm>
          <a:off x="1071376" y="7297"/>
          <a:ext cx="5972218" cy="956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92" tIns="101192" rIns="101192" bIns="101192" numCol="1" spcCol="1270" anchor="ctr" anchorCtr="0">
          <a:noAutofit/>
        </a:bodyPr>
        <a:lstStyle/>
        <a:p>
          <a:pPr marL="0" lvl="0" indent="0" algn="l" defTabSz="622300">
            <a:lnSpc>
              <a:spcPct val="90000"/>
            </a:lnSpc>
            <a:spcBef>
              <a:spcPct val="0"/>
            </a:spcBef>
            <a:spcAft>
              <a:spcPct val="35000"/>
            </a:spcAft>
            <a:buNone/>
          </a:pPr>
          <a:r>
            <a:rPr lang="en-CA" sz="1400" kern="1200"/>
            <a:t>In the previous meetings we demonstrated the interfacings of all the sensors and modules used in this project.</a:t>
          </a:r>
          <a:endParaRPr lang="en-US" sz="1400" kern="1200"/>
        </a:p>
      </dsp:txBody>
      <dsp:txXfrm>
        <a:off x="1071376" y="7297"/>
        <a:ext cx="5972218" cy="956141"/>
      </dsp:txXfrm>
    </dsp:sp>
    <dsp:sp modelId="{48696B9A-1B25-48A1-B732-47000EFF1BCD}">
      <dsp:nvSpPr>
        <dsp:cNvPr id="0" name=""/>
        <dsp:cNvSpPr/>
      </dsp:nvSpPr>
      <dsp:spPr>
        <a:xfrm>
          <a:off x="0" y="1202474"/>
          <a:ext cx="7060095" cy="92716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F43160-2B42-4A17-AB8A-D4A771D28A5F}">
      <dsp:nvSpPr>
        <dsp:cNvPr id="0" name=""/>
        <dsp:cNvSpPr/>
      </dsp:nvSpPr>
      <dsp:spPr>
        <a:xfrm>
          <a:off x="280468" y="1411086"/>
          <a:ext cx="510440" cy="5099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A087BC-9D20-43B1-9399-14F0538A2CFD}">
      <dsp:nvSpPr>
        <dsp:cNvPr id="0" name=""/>
        <dsp:cNvSpPr/>
      </dsp:nvSpPr>
      <dsp:spPr>
        <a:xfrm>
          <a:off x="1071376" y="1202474"/>
          <a:ext cx="5972218" cy="956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92" tIns="101192" rIns="101192" bIns="101192" numCol="1" spcCol="1270" anchor="ctr" anchorCtr="0">
          <a:noAutofit/>
        </a:bodyPr>
        <a:lstStyle/>
        <a:p>
          <a:pPr marL="0" lvl="0" indent="0" algn="l" defTabSz="622300">
            <a:lnSpc>
              <a:spcPct val="90000"/>
            </a:lnSpc>
            <a:spcBef>
              <a:spcPct val="0"/>
            </a:spcBef>
            <a:spcAft>
              <a:spcPct val="35000"/>
            </a:spcAft>
            <a:buNone/>
          </a:pPr>
          <a:r>
            <a:rPr lang="en-CA" sz="1400" kern="1200"/>
            <a:t>This Task is about generating PCB design for our project.</a:t>
          </a:r>
          <a:endParaRPr lang="en-US" sz="1400" kern="1200"/>
        </a:p>
      </dsp:txBody>
      <dsp:txXfrm>
        <a:off x="1071376" y="1202474"/>
        <a:ext cx="5972218" cy="956141"/>
      </dsp:txXfrm>
    </dsp:sp>
    <dsp:sp modelId="{51E676AF-C42E-49BD-9C14-42152CF3CBAA}">
      <dsp:nvSpPr>
        <dsp:cNvPr id="0" name=""/>
        <dsp:cNvSpPr/>
      </dsp:nvSpPr>
      <dsp:spPr>
        <a:xfrm>
          <a:off x="0" y="2397650"/>
          <a:ext cx="7060095" cy="92716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BF3EA2-54AE-45F5-87DC-FD8EA4BED5E8}">
      <dsp:nvSpPr>
        <dsp:cNvPr id="0" name=""/>
        <dsp:cNvSpPr/>
      </dsp:nvSpPr>
      <dsp:spPr>
        <a:xfrm>
          <a:off x="280468" y="2606263"/>
          <a:ext cx="510440" cy="5099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18B7E3-7E36-499A-9CB1-DD50705BAD69}">
      <dsp:nvSpPr>
        <dsp:cNvPr id="0" name=""/>
        <dsp:cNvSpPr/>
      </dsp:nvSpPr>
      <dsp:spPr>
        <a:xfrm>
          <a:off x="1071376" y="2397650"/>
          <a:ext cx="5972218" cy="956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92" tIns="101192" rIns="101192" bIns="101192" numCol="1" spcCol="1270" anchor="ctr" anchorCtr="0">
          <a:noAutofit/>
        </a:bodyPr>
        <a:lstStyle/>
        <a:p>
          <a:pPr marL="0" lvl="0" indent="0" algn="l" defTabSz="622300">
            <a:lnSpc>
              <a:spcPct val="90000"/>
            </a:lnSpc>
            <a:spcBef>
              <a:spcPct val="0"/>
            </a:spcBef>
            <a:spcAft>
              <a:spcPct val="35000"/>
            </a:spcAft>
            <a:buNone/>
          </a:pPr>
          <a:r>
            <a:rPr lang="en-CA" sz="1400" kern="1200"/>
            <a:t>We will design and generate all the required files for PCB design.</a:t>
          </a:r>
          <a:endParaRPr lang="en-US" sz="1400" kern="1200"/>
        </a:p>
      </dsp:txBody>
      <dsp:txXfrm>
        <a:off x="1071376" y="2397650"/>
        <a:ext cx="5972218" cy="956141"/>
      </dsp:txXfrm>
    </dsp:sp>
    <dsp:sp modelId="{F3673F0D-B69E-4A6C-B701-F91D5B6B807C}">
      <dsp:nvSpPr>
        <dsp:cNvPr id="0" name=""/>
        <dsp:cNvSpPr/>
      </dsp:nvSpPr>
      <dsp:spPr>
        <a:xfrm>
          <a:off x="0" y="3592827"/>
          <a:ext cx="7060095" cy="92716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55E2D9-A5E7-45CB-823A-38A70330AE47}">
      <dsp:nvSpPr>
        <dsp:cNvPr id="0" name=""/>
        <dsp:cNvSpPr/>
      </dsp:nvSpPr>
      <dsp:spPr>
        <a:xfrm>
          <a:off x="280468" y="3801440"/>
          <a:ext cx="510440" cy="5099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96F6CF-1551-4E5E-9CDE-001FE8A767C2}">
      <dsp:nvSpPr>
        <dsp:cNvPr id="0" name=""/>
        <dsp:cNvSpPr/>
      </dsp:nvSpPr>
      <dsp:spPr>
        <a:xfrm>
          <a:off x="1071376" y="3592827"/>
          <a:ext cx="5972218" cy="956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92" tIns="101192" rIns="101192" bIns="101192" numCol="1" spcCol="1270" anchor="ctr" anchorCtr="0">
          <a:noAutofit/>
        </a:bodyPr>
        <a:lstStyle/>
        <a:p>
          <a:pPr marL="0" lvl="0" indent="0" algn="l" defTabSz="622300">
            <a:lnSpc>
              <a:spcPct val="90000"/>
            </a:lnSpc>
            <a:spcBef>
              <a:spcPct val="0"/>
            </a:spcBef>
            <a:spcAft>
              <a:spcPct val="35000"/>
            </a:spcAft>
            <a:buNone/>
          </a:pPr>
          <a:r>
            <a:rPr lang="en-CA" sz="1400" kern="1200" dirty="0"/>
            <a:t>This task is related to the Schematic capture task which was already discussed previously so we will be using the Schematic prepared in that task to accomplish this task.</a:t>
          </a:r>
          <a:endParaRPr lang="en-US" sz="1400" kern="1200" dirty="0"/>
        </a:p>
      </dsp:txBody>
      <dsp:txXfrm>
        <a:off x="1071376" y="3592827"/>
        <a:ext cx="5972218" cy="956141"/>
      </dsp:txXfrm>
    </dsp:sp>
    <dsp:sp modelId="{35C13864-55D0-4240-81A6-91EED1E70003}">
      <dsp:nvSpPr>
        <dsp:cNvPr id="0" name=""/>
        <dsp:cNvSpPr/>
      </dsp:nvSpPr>
      <dsp:spPr>
        <a:xfrm>
          <a:off x="0" y="4788004"/>
          <a:ext cx="7060095" cy="92716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831DC2-9F07-4CF0-93BE-C6B30E9A9BEE}">
      <dsp:nvSpPr>
        <dsp:cNvPr id="0" name=""/>
        <dsp:cNvSpPr/>
      </dsp:nvSpPr>
      <dsp:spPr>
        <a:xfrm>
          <a:off x="280742" y="4996617"/>
          <a:ext cx="510440" cy="5099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8425A3-E268-49A0-8ECF-8A4A6D280971}">
      <dsp:nvSpPr>
        <dsp:cNvPr id="0" name=""/>
        <dsp:cNvSpPr/>
      </dsp:nvSpPr>
      <dsp:spPr>
        <a:xfrm>
          <a:off x="1071925" y="4788004"/>
          <a:ext cx="5954672" cy="956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92" tIns="101192" rIns="101192" bIns="101192" numCol="1" spcCol="1270" anchor="ctr" anchorCtr="0">
          <a:noAutofit/>
        </a:bodyPr>
        <a:lstStyle/>
        <a:p>
          <a:pPr marL="0" lvl="0" indent="0" algn="l" defTabSz="622300">
            <a:lnSpc>
              <a:spcPct val="90000"/>
            </a:lnSpc>
            <a:spcBef>
              <a:spcPct val="0"/>
            </a:spcBef>
            <a:spcAft>
              <a:spcPct val="35000"/>
            </a:spcAft>
            <a:buNone/>
          </a:pPr>
          <a:r>
            <a:rPr lang="en-CA" sz="1400" kern="1200" dirty="0"/>
            <a:t>In the following slides we shall discuss the composition of a printed circuit board, cover some terminology, a look at methods of basic assembly and discuss briefly the design process behind creating a new PCB.</a:t>
          </a:r>
        </a:p>
      </dsp:txBody>
      <dsp:txXfrm>
        <a:off x="1071925" y="4788004"/>
        <a:ext cx="5954672" cy="95614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12/8/2020</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07096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12/8/2020</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832456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12/8/2020</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715095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12/8/2020</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70130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12/8/2020</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72908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12/8/2020</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76582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12/8/2020</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46593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12/8/2020</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6829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12/8/2020</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54891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12/8/2020</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860765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12/8/2020</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529144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12/8/2020</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29772811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75" r:id="rId5"/>
    <p:sldLayoutId id="2147483680" r:id="rId6"/>
    <p:sldLayoutId id="2147483676" r:id="rId7"/>
    <p:sldLayoutId id="2147483677" r:id="rId8"/>
    <p:sldLayoutId id="2147483678" r:id="rId9"/>
    <p:sldLayoutId id="2147483679" r:id="rId10"/>
    <p:sldLayoutId id="2147483681"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docs.easyeda.com/en/PCB/Gerber-Generate/index.html" TargetMode="External"/><Relationship Id="rId3" Type="http://schemas.openxmlformats.org/officeDocument/2006/relationships/hyperlink" Target="https://www.electronics-notes.com/articles/analogue_circuits/pcb-design/how-to-design-pcb-board-basics.php" TargetMode="External"/><Relationship Id="rId7" Type="http://schemas.openxmlformats.org/officeDocument/2006/relationships/hyperlink" Target="https://learn.sparkfun.com/tutorials/pcb-basics/all" TargetMode="External"/><Relationship Id="rId2" Type="http://schemas.openxmlformats.org/officeDocument/2006/relationships/hyperlink" Target="https://www.theengineeringprojects.com/2018/03/different-types-of-pcb-printed-circuit-board.html" TargetMode="External"/><Relationship Id="rId1" Type="http://schemas.openxmlformats.org/officeDocument/2006/relationships/slideLayout" Target="../slideLayouts/slideLayout2.xml"/><Relationship Id="rId6" Type="http://schemas.openxmlformats.org/officeDocument/2006/relationships/hyperlink" Target="https://www.instructables.com/PCB-Concepts-and-Materials/#:~:text=A%20PCB%20consists%20of%20a,need%20to%20concern%20ourselves%20with" TargetMode="External"/><Relationship Id="rId5" Type="http://schemas.openxmlformats.org/officeDocument/2006/relationships/hyperlink" Target="https://docs.easyeda.com/en/PCB/PCB-Tools/index.html" TargetMode="External"/><Relationship Id="rId4" Type="http://schemas.openxmlformats.org/officeDocument/2006/relationships/hyperlink" Target="https://www.pcbway.com/blog/Engineering_Technical/Printed_Circuit_Board_Design_Flow.html"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0334BF-0422-4A9A-BE46-AEB8C348B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98F2823-0279-49D8-928D-754B22253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2E45E95-311C-41C7-A882-6E43F0806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B7299D5D-ECC5-41EB-B830-C3A35FB35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88C91735-5EFE-44D1-8CC6-FDF0D11B6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33F926C-2613-475D-AEE4-CD7D87D3B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96FAFF-38B4-49A7-8915-B0325C186640}"/>
              </a:ext>
            </a:extLst>
          </p:cNvPr>
          <p:cNvSpPr>
            <a:spLocks noGrp="1"/>
          </p:cNvSpPr>
          <p:nvPr>
            <p:ph type="ctrTitle"/>
          </p:nvPr>
        </p:nvSpPr>
        <p:spPr>
          <a:xfrm>
            <a:off x="838200" y="1122363"/>
            <a:ext cx="6105525" cy="2387600"/>
          </a:xfrm>
        </p:spPr>
        <p:txBody>
          <a:bodyPr>
            <a:normAutofit/>
          </a:bodyPr>
          <a:lstStyle/>
          <a:p>
            <a:pPr algn="l"/>
            <a:r>
              <a:rPr lang="en-US" sz="3000" dirty="0">
                <a:solidFill>
                  <a:schemeClr val="tx1"/>
                </a:solidFill>
              </a:rPr>
              <a:t>EMBEDDED SYSTEM DESIGN PROJECT</a:t>
            </a:r>
            <a:br>
              <a:rPr lang="en-US" sz="3000" dirty="0">
                <a:solidFill>
                  <a:schemeClr val="tx1"/>
                </a:solidFill>
              </a:rPr>
            </a:br>
            <a:r>
              <a:rPr lang="en-US" sz="3000" dirty="0">
                <a:solidFill>
                  <a:schemeClr val="tx1"/>
                </a:solidFill>
              </a:rPr>
              <a:t>ESE-4009</a:t>
            </a:r>
            <a:br>
              <a:rPr lang="en-US" sz="3000" dirty="0">
                <a:solidFill>
                  <a:schemeClr val="tx1"/>
                </a:solidFill>
              </a:rPr>
            </a:br>
            <a:br>
              <a:rPr lang="en-US" sz="3000" dirty="0">
                <a:solidFill>
                  <a:schemeClr val="tx1"/>
                </a:solidFill>
              </a:rPr>
            </a:br>
            <a:r>
              <a:rPr lang="en-US" sz="3000" dirty="0">
                <a:solidFill>
                  <a:schemeClr val="tx1"/>
                </a:solidFill>
              </a:rPr>
              <a:t>PCB Designing</a:t>
            </a:r>
            <a:endParaRPr lang="en-CA" sz="3000" dirty="0">
              <a:solidFill>
                <a:schemeClr val="tx1"/>
              </a:solidFill>
            </a:endParaRPr>
          </a:p>
        </p:txBody>
      </p:sp>
      <p:sp>
        <p:nvSpPr>
          <p:cNvPr id="3" name="Subtitle 2">
            <a:extLst>
              <a:ext uri="{FF2B5EF4-FFF2-40B4-BE49-F238E27FC236}">
                <a16:creationId xmlns:a16="http://schemas.microsoft.com/office/drawing/2014/main" id="{AAD04173-474C-4A1B-AF35-AC46513750CF}"/>
              </a:ext>
            </a:extLst>
          </p:cNvPr>
          <p:cNvSpPr>
            <a:spLocks noGrp="1"/>
          </p:cNvSpPr>
          <p:nvPr>
            <p:ph type="subTitle" idx="1"/>
          </p:nvPr>
        </p:nvSpPr>
        <p:spPr>
          <a:xfrm>
            <a:off x="838200" y="3602038"/>
            <a:ext cx="6105525" cy="1655762"/>
          </a:xfrm>
        </p:spPr>
        <p:txBody>
          <a:bodyPr>
            <a:normAutofit/>
          </a:bodyPr>
          <a:lstStyle/>
          <a:p>
            <a:pPr algn="l"/>
            <a:r>
              <a:rPr lang="en-GB" sz="2200" dirty="0">
                <a:solidFill>
                  <a:schemeClr val="tx1"/>
                </a:solidFill>
                <a:effectLst/>
                <a:latin typeface="Times New Roman" pitchFamily="18" charset="0"/>
                <a:cs typeface="Times New Roman" pitchFamily="18" charset="0"/>
              </a:rPr>
              <a:t>Submitted by: HARMANDEEP SINGH (C0751299)</a:t>
            </a:r>
          </a:p>
          <a:p>
            <a:pPr algn="l"/>
            <a:r>
              <a:rPr lang="en-GB" sz="2200" dirty="0">
                <a:solidFill>
                  <a:schemeClr val="tx1"/>
                </a:solidFill>
                <a:effectLst/>
                <a:latin typeface="Times New Roman" pitchFamily="18" charset="0"/>
                <a:cs typeface="Times New Roman" pitchFamily="18" charset="0"/>
              </a:rPr>
              <a:t>(Group 2)</a:t>
            </a:r>
            <a:endParaRPr lang="en-CA" sz="2200" dirty="0">
              <a:solidFill>
                <a:schemeClr val="tx1"/>
              </a:solidFill>
              <a:effectLst/>
            </a:endParaRPr>
          </a:p>
          <a:p>
            <a:pPr algn="l"/>
            <a:endParaRPr lang="en-CA" sz="2200" dirty="0">
              <a:solidFill>
                <a:srgbClr val="FFFFFF"/>
              </a:solidFill>
            </a:endParaRPr>
          </a:p>
        </p:txBody>
      </p:sp>
      <p:sp>
        <p:nvSpPr>
          <p:cNvPr id="21" name="Rectangle 20">
            <a:extLst>
              <a:ext uri="{FF2B5EF4-FFF2-40B4-BE49-F238E27FC236}">
                <a16:creationId xmlns:a16="http://schemas.microsoft.com/office/drawing/2014/main" id="{1FD32A06-E9FE-4F5A-88A6-84905A72C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5675" y="0"/>
            <a:ext cx="4883277" cy="6858000"/>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937C0B0-1D39-400D-8392-234166EB7B95}"/>
              </a:ext>
            </a:extLst>
          </p:cNvPr>
          <p:cNvPicPr>
            <a:picLocks noChangeAspect="1"/>
          </p:cNvPicPr>
          <p:nvPr/>
        </p:nvPicPr>
        <p:blipFill rotWithShape="1">
          <a:blip r:embed="rId2">
            <a:alphaModFix amt="60000"/>
          </a:blip>
          <a:srcRect l="32924" r="27023"/>
          <a:stretch/>
        </p:blipFill>
        <p:spPr>
          <a:xfrm>
            <a:off x="7305675" y="-3319"/>
            <a:ext cx="4883278" cy="6858000"/>
          </a:xfrm>
          <a:prstGeom prst="rect">
            <a:avLst/>
          </a:prstGeom>
        </p:spPr>
      </p:pic>
    </p:spTree>
    <p:extLst>
      <p:ext uri="{BB962C8B-B14F-4D97-AF65-F5344CB8AC3E}">
        <p14:creationId xmlns:p14="http://schemas.microsoft.com/office/powerpoint/2010/main" val="4002763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ame 28">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97E150-DBAE-4272-9AB9-5293E2D32346}"/>
              </a:ext>
            </a:extLst>
          </p:cNvPr>
          <p:cNvSpPr>
            <a:spLocks noGrp="1"/>
          </p:cNvSpPr>
          <p:nvPr>
            <p:ph type="title"/>
          </p:nvPr>
        </p:nvSpPr>
        <p:spPr>
          <a:xfrm>
            <a:off x="757238" y="0"/>
            <a:ext cx="4581525" cy="2076450"/>
          </a:xfrm>
        </p:spPr>
        <p:txBody>
          <a:bodyPr anchor="b">
            <a:normAutofit/>
          </a:bodyPr>
          <a:lstStyle/>
          <a:p>
            <a:r>
              <a:rPr lang="en-CA" sz="4400" dirty="0">
                <a:solidFill>
                  <a:schemeClr val="tx1"/>
                </a:solidFill>
              </a:rPr>
              <a:t>Copper</a:t>
            </a:r>
            <a:r>
              <a:rPr lang="en-CA" sz="4400" dirty="0">
                <a:gradFill flip="none" rotWithShape="1">
                  <a:gsLst>
                    <a:gs pos="0">
                      <a:schemeClr val="accent5">
                        <a:alpha val="70000"/>
                      </a:schemeClr>
                    </a:gs>
                    <a:gs pos="100000">
                      <a:schemeClr val="accent1">
                        <a:alpha val="70000"/>
                      </a:schemeClr>
                    </a:gs>
                  </a:gsLst>
                  <a:lin ang="0" scaled="1"/>
                  <a:tileRect/>
                </a:gradFill>
              </a:rPr>
              <a:t> </a:t>
            </a:r>
          </a:p>
        </p:txBody>
      </p:sp>
      <p:sp>
        <p:nvSpPr>
          <p:cNvPr id="3" name="Content Placeholder 2">
            <a:extLst>
              <a:ext uri="{FF2B5EF4-FFF2-40B4-BE49-F238E27FC236}">
                <a16:creationId xmlns:a16="http://schemas.microsoft.com/office/drawing/2014/main" id="{E2001E26-0323-4BC4-9ED2-B8F311CBF3C6}"/>
              </a:ext>
            </a:extLst>
          </p:cNvPr>
          <p:cNvSpPr>
            <a:spLocks noGrp="1"/>
          </p:cNvSpPr>
          <p:nvPr>
            <p:ph idx="1"/>
          </p:nvPr>
        </p:nvSpPr>
        <p:spPr>
          <a:xfrm>
            <a:off x="838199" y="2517913"/>
            <a:ext cx="4581526" cy="3659049"/>
          </a:xfrm>
        </p:spPr>
        <p:txBody>
          <a:bodyPr>
            <a:normAutofit lnSpcReduction="10000"/>
          </a:bodyPr>
          <a:lstStyle/>
          <a:p>
            <a:pPr>
              <a:lnSpc>
                <a:spcPct val="100000"/>
              </a:lnSpc>
            </a:pPr>
            <a:r>
              <a:rPr lang="en-US" sz="1800" dirty="0">
                <a:solidFill>
                  <a:schemeClr val="tx2">
                    <a:alpha val="60000"/>
                  </a:schemeClr>
                </a:solidFill>
              </a:rPr>
              <a:t>The next layer is a thin copper foil, which is laminated to the board with heat and adhesive.</a:t>
            </a:r>
          </a:p>
          <a:p>
            <a:pPr>
              <a:lnSpc>
                <a:spcPct val="100000"/>
              </a:lnSpc>
            </a:pPr>
            <a:r>
              <a:rPr lang="en-US" sz="1800" dirty="0">
                <a:solidFill>
                  <a:schemeClr val="tx2">
                    <a:alpha val="60000"/>
                  </a:schemeClr>
                </a:solidFill>
              </a:rPr>
              <a:t>On common, double sided PCBs, copper is applied to both sides of the substrate.</a:t>
            </a:r>
          </a:p>
          <a:p>
            <a:pPr>
              <a:lnSpc>
                <a:spcPct val="100000"/>
              </a:lnSpc>
            </a:pPr>
            <a:r>
              <a:rPr lang="en-US" sz="1800" dirty="0">
                <a:solidFill>
                  <a:schemeClr val="tx2">
                    <a:alpha val="60000"/>
                  </a:schemeClr>
                </a:solidFill>
              </a:rPr>
              <a:t> In lower cost electronic gadgets the PCB may have copper on only one side. </a:t>
            </a:r>
          </a:p>
          <a:p>
            <a:pPr>
              <a:lnSpc>
                <a:spcPct val="100000"/>
              </a:lnSpc>
            </a:pPr>
            <a:r>
              <a:rPr lang="en-CA" sz="1800" dirty="0">
                <a:solidFill>
                  <a:schemeClr val="tx2">
                    <a:alpha val="60000"/>
                  </a:schemeClr>
                </a:solidFill>
              </a:rPr>
              <a:t>The image shows PCB with copper exposed with no </a:t>
            </a:r>
            <a:r>
              <a:rPr lang="en-CA" sz="1800" dirty="0" err="1">
                <a:solidFill>
                  <a:schemeClr val="tx2">
                    <a:alpha val="60000"/>
                  </a:schemeClr>
                </a:solidFill>
              </a:rPr>
              <a:t>soldermask</a:t>
            </a:r>
            <a:r>
              <a:rPr lang="en-CA" sz="1800" dirty="0">
                <a:solidFill>
                  <a:schemeClr val="tx2">
                    <a:alpha val="60000"/>
                  </a:schemeClr>
                </a:solidFill>
              </a:rPr>
              <a:t> or silkscreen</a:t>
            </a:r>
            <a:r>
              <a:rPr lang="en-CA" sz="1600" dirty="0">
                <a:solidFill>
                  <a:schemeClr val="tx2">
                    <a:alpha val="60000"/>
                  </a:schemeClr>
                </a:solidFill>
              </a:rPr>
              <a:t>.</a:t>
            </a:r>
          </a:p>
        </p:txBody>
      </p:sp>
      <p:pic>
        <p:nvPicPr>
          <p:cNvPr id="4" name="Picture 3">
            <a:extLst>
              <a:ext uri="{FF2B5EF4-FFF2-40B4-BE49-F238E27FC236}">
                <a16:creationId xmlns:a16="http://schemas.microsoft.com/office/drawing/2014/main" id="{FB26D787-C072-4A3C-ABF9-DA4134A63A12}"/>
              </a:ext>
            </a:extLst>
          </p:cNvPr>
          <p:cNvPicPr>
            <a:picLocks noChangeAspect="1"/>
          </p:cNvPicPr>
          <p:nvPr/>
        </p:nvPicPr>
        <p:blipFill rotWithShape="1">
          <a:blip r:embed="rId2"/>
          <a:srcRect t="8069" r="2" b="8961"/>
          <a:stretch/>
        </p:blipFill>
        <p:spPr>
          <a:xfrm>
            <a:off x="6096000" y="488577"/>
            <a:ext cx="5606425" cy="5880845"/>
          </a:xfrm>
          <a:prstGeom prst="rect">
            <a:avLst/>
          </a:prstGeom>
        </p:spPr>
      </p:pic>
    </p:spTree>
    <p:extLst>
      <p:ext uri="{BB962C8B-B14F-4D97-AF65-F5344CB8AC3E}">
        <p14:creationId xmlns:p14="http://schemas.microsoft.com/office/powerpoint/2010/main" val="2521290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ame 10">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4B0696-49CA-4A7D-B986-F47507E4B47E}"/>
              </a:ext>
            </a:extLst>
          </p:cNvPr>
          <p:cNvSpPr>
            <a:spLocks noGrp="1"/>
          </p:cNvSpPr>
          <p:nvPr>
            <p:ph type="title"/>
          </p:nvPr>
        </p:nvSpPr>
        <p:spPr>
          <a:xfrm>
            <a:off x="838199" y="0"/>
            <a:ext cx="4581525" cy="2076450"/>
          </a:xfrm>
        </p:spPr>
        <p:txBody>
          <a:bodyPr anchor="b">
            <a:normAutofit/>
          </a:bodyPr>
          <a:lstStyle/>
          <a:p>
            <a:r>
              <a:rPr lang="en-CA" sz="4400" dirty="0" err="1">
                <a:solidFill>
                  <a:schemeClr val="tx1"/>
                </a:solidFill>
              </a:rPr>
              <a:t>Soldermask</a:t>
            </a:r>
            <a:r>
              <a:rPr lang="en-CA" sz="4400" dirty="0">
                <a:solidFill>
                  <a:schemeClr val="tx1"/>
                </a:solidFill>
              </a:rPr>
              <a:t> </a:t>
            </a:r>
          </a:p>
        </p:txBody>
      </p:sp>
      <p:sp>
        <p:nvSpPr>
          <p:cNvPr id="3" name="Content Placeholder 2">
            <a:extLst>
              <a:ext uri="{FF2B5EF4-FFF2-40B4-BE49-F238E27FC236}">
                <a16:creationId xmlns:a16="http://schemas.microsoft.com/office/drawing/2014/main" id="{BCBC44A0-7A44-4492-8866-B8DD0DC0432B}"/>
              </a:ext>
            </a:extLst>
          </p:cNvPr>
          <p:cNvSpPr>
            <a:spLocks noGrp="1"/>
          </p:cNvSpPr>
          <p:nvPr>
            <p:ph idx="1"/>
          </p:nvPr>
        </p:nvSpPr>
        <p:spPr>
          <a:xfrm>
            <a:off x="838199" y="2292627"/>
            <a:ext cx="4581526" cy="3884336"/>
          </a:xfrm>
        </p:spPr>
        <p:txBody>
          <a:bodyPr>
            <a:normAutofit fontScale="92500"/>
          </a:bodyPr>
          <a:lstStyle/>
          <a:p>
            <a:pPr>
              <a:lnSpc>
                <a:spcPct val="100000"/>
              </a:lnSpc>
            </a:pPr>
            <a:r>
              <a:rPr lang="en-US" sz="1800" dirty="0">
                <a:solidFill>
                  <a:schemeClr val="tx2">
                    <a:alpha val="60000"/>
                  </a:schemeClr>
                </a:solidFill>
              </a:rPr>
              <a:t>The layer on top of the copper foil is called the </a:t>
            </a:r>
            <a:r>
              <a:rPr lang="en-US" sz="1800" dirty="0" err="1">
                <a:solidFill>
                  <a:schemeClr val="tx2">
                    <a:alpha val="60000"/>
                  </a:schemeClr>
                </a:solidFill>
              </a:rPr>
              <a:t>soldermask</a:t>
            </a:r>
            <a:r>
              <a:rPr lang="en-US" sz="1800" dirty="0">
                <a:solidFill>
                  <a:schemeClr val="tx2">
                    <a:alpha val="60000"/>
                  </a:schemeClr>
                </a:solidFill>
              </a:rPr>
              <a:t> layer. </a:t>
            </a:r>
          </a:p>
          <a:p>
            <a:pPr>
              <a:lnSpc>
                <a:spcPct val="100000"/>
              </a:lnSpc>
            </a:pPr>
            <a:r>
              <a:rPr lang="en-US" sz="1800" dirty="0">
                <a:solidFill>
                  <a:schemeClr val="tx2">
                    <a:alpha val="60000"/>
                  </a:schemeClr>
                </a:solidFill>
              </a:rPr>
              <a:t>This layer gives the PCB its green or, red color. It is overlaid onto the copper layer to insulate the copper traces from accidental contact with other metal, solder, or conductive bits. </a:t>
            </a:r>
          </a:p>
          <a:p>
            <a:pPr>
              <a:lnSpc>
                <a:spcPct val="100000"/>
              </a:lnSpc>
            </a:pPr>
            <a:r>
              <a:rPr lang="en-US" sz="1800" dirty="0">
                <a:solidFill>
                  <a:schemeClr val="tx2">
                    <a:alpha val="60000"/>
                  </a:schemeClr>
                </a:solidFill>
              </a:rPr>
              <a:t> This layer helps the user to solder to the correct places and prevent solder jumpers.</a:t>
            </a:r>
          </a:p>
          <a:p>
            <a:pPr>
              <a:lnSpc>
                <a:spcPct val="100000"/>
              </a:lnSpc>
            </a:pPr>
            <a:r>
              <a:rPr lang="en-US" sz="1800" dirty="0" err="1">
                <a:solidFill>
                  <a:schemeClr val="tx2">
                    <a:alpha val="60000"/>
                  </a:schemeClr>
                </a:solidFill>
              </a:rPr>
              <a:t>Soldermask</a:t>
            </a:r>
            <a:r>
              <a:rPr lang="en-US" sz="1800" dirty="0">
                <a:solidFill>
                  <a:schemeClr val="tx2">
                    <a:alpha val="60000"/>
                  </a:schemeClr>
                </a:solidFill>
              </a:rPr>
              <a:t> is most commonly green in color but other colors may also be used.</a:t>
            </a:r>
            <a:endParaRPr lang="en-CA" sz="1800" dirty="0">
              <a:solidFill>
                <a:schemeClr val="tx2">
                  <a:alpha val="60000"/>
                </a:schemeClr>
              </a:solidFill>
            </a:endParaRPr>
          </a:p>
        </p:txBody>
      </p:sp>
      <p:pic>
        <p:nvPicPr>
          <p:cNvPr id="4" name="Picture 3">
            <a:extLst>
              <a:ext uri="{FF2B5EF4-FFF2-40B4-BE49-F238E27FC236}">
                <a16:creationId xmlns:a16="http://schemas.microsoft.com/office/drawing/2014/main" id="{C382D738-C5E1-4325-936D-636788537DC2}"/>
              </a:ext>
            </a:extLst>
          </p:cNvPr>
          <p:cNvPicPr>
            <a:picLocks noChangeAspect="1"/>
          </p:cNvPicPr>
          <p:nvPr/>
        </p:nvPicPr>
        <p:blipFill>
          <a:blip r:embed="rId2">
            <a:alphaModFix amt="90000"/>
          </a:blip>
          <a:stretch>
            <a:fillRect/>
          </a:stretch>
        </p:blipFill>
        <p:spPr>
          <a:xfrm>
            <a:off x="6330893" y="1123405"/>
            <a:ext cx="5022907" cy="4583402"/>
          </a:xfrm>
          <a:prstGeom prst="rect">
            <a:avLst/>
          </a:prstGeom>
        </p:spPr>
      </p:pic>
    </p:spTree>
    <p:extLst>
      <p:ext uri="{BB962C8B-B14F-4D97-AF65-F5344CB8AC3E}">
        <p14:creationId xmlns:p14="http://schemas.microsoft.com/office/powerpoint/2010/main" val="2280081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ame 10">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1E305D-8F5B-4A6D-B845-1D5A16C1D2B3}"/>
              </a:ext>
            </a:extLst>
          </p:cNvPr>
          <p:cNvSpPr>
            <a:spLocks noGrp="1"/>
          </p:cNvSpPr>
          <p:nvPr>
            <p:ph type="title"/>
          </p:nvPr>
        </p:nvSpPr>
        <p:spPr>
          <a:xfrm>
            <a:off x="838199" y="0"/>
            <a:ext cx="4581525" cy="2076450"/>
          </a:xfrm>
        </p:spPr>
        <p:txBody>
          <a:bodyPr anchor="b">
            <a:normAutofit/>
          </a:bodyPr>
          <a:lstStyle/>
          <a:p>
            <a:r>
              <a:rPr lang="en-CA" sz="4400" dirty="0">
                <a:solidFill>
                  <a:schemeClr val="tx1"/>
                </a:solidFill>
              </a:rPr>
              <a:t>Silkscreen </a:t>
            </a:r>
          </a:p>
        </p:txBody>
      </p:sp>
      <p:sp>
        <p:nvSpPr>
          <p:cNvPr id="3" name="Content Placeholder 2">
            <a:extLst>
              <a:ext uri="{FF2B5EF4-FFF2-40B4-BE49-F238E27FC236}">
                <a16:creationId xmlns:a16="http://schemas.microsoft.com/office/drawing/2014/main" id="{367E148B-7B5A-454D-8E05-6D187438FBEA}"/>
              </a:ext>
            </a:extLst>
          </p:cNvPr>
          <p:cNvSpPr>
            <a:spLocks noGrp="1"/>
          </p:cNvSpPr>
          <p:nvPr>
            <p:ph idx="1"/>
          </p:nvPr>
        </p:nvSpPr>
        <p:spPr>
          <a:xfrm>
            <a:off x="838199" y="2266123"/>
            <a:ext cx="4581526" cy="3910840"/>
          </a:xfrm>
        </p:spPr>
        <p:txBody>
          <a:bodyPr>
            <a:normAutofit/>
          </a:bodyPr>
          <a:lstStyle/>
          <a:p>
            <a:pPr>
              <a:lnSpc>
                <a:spcPct val="100000"/>
              </a:lnSpc>
            </a:pPr>
            <a:r>
              <a:rPr lang="en-US" sz="1800" b="0" i="0" dirty="0">
                <a:solidFill>
                  <a:schemeClr val="tx2">
                    <a:alpha val="60000"/>
                  </a:schemeClr>
                </a:solidFill>
                <a:effectLst/>
                <a:latin typeface="Helvetica Neue"/>
              </a:rPr>
              <a:t>The white silkscreen layer is applied on top of the </a:t>
            </a:r>
            <a:r>
              <a:rPr lang="en-US" sz="1800" b="0" i="0" dirty="0" err="1">
                <a:solidFill>
                  <a:schemeClr val="tx2">
                    <a:alpha val="60000"/>
                  </a:schemeClr>
                </a:solidFill>
                <a:effectLst/>
                <a:latin typeface="Helvetica Neue"/>
              </a:rPr>
              <a:t>soldermask</a:t>
            </a:r>
            <a:r>
              <a:rPr lang="en-US" sz="1800" b="0" i="0" dirty="0">
                <a:solidFill>
                  <a:schemeClr val="tx2">
                    <a:alpha val="60000"/>
                  </a:schemeClr>
                </a:solidFill>
                <a:effectLst/>
                <a:latin typeface="Helvetica Neue"/>
              </a:rPr>
              <a:t> layer. </a:t>
            </a:r>
          </a:p>
          <a:p>
            <a:pPr>
              <a:lnSpc>
                <a:spcPct val="100000"/>
              </a:lnSpc>
            </a:pPr>
            <a:r>
              <a:rPr lang="en-US" sz="1800" b="0" i="0" dirty="0">
                <a:solidFill>
                  <a:schemeClr val="tx2">
                    <a:alpha val="60000"/>
                  </a:schemeClr>
                </a:solidFill>
                <a:effectLst/>
                <a:latin typeface="Helvetica Neue"/>
              </a:rPr>
              <a:t>The silkscreen adds letters, numbers, and symbols to the PCB that allow for easier assembly and indicators for humans to better understand the board.</a:t>
            </a:r>
          </a:p>
          <a:p>
            <a:pPr>
              <a:lnSpc>
                <a:spcPct val="100000"/>
              </a:lnSpc>
            </a:pPr>
            <a:r>
              <a:rPr lang="en-US" sz="1800" b="0" i="0" dirty="0">
                <a:solidFill>
                  <a:schemeClr val="tx2">
                    <a:alpha val="60000"/>
                  </a:schemeClr>
                </a:solidFill>
                <a:effectLst/>
                <a:latin typeface="Helvetica Neue"/>
              </a:rPr>
              <a:t>We often use silkscreen labels to indicate what the function of each pin or LED.</a:t>
            </a:r>
          </a:p>
          <a:p>
            <a:pPr>
              <a:lnSpc>
                <a:spcPct val="100000"/>
              </a:lnSpc>
            </a:pPr>
            <a:r>
              <a:rPr lang="en-US" sz="1800" b="0" i="0" dirty="0">
                <a:solidFill>
                  <a:schemeClr val="tx2">
                    <a:alpha val="60000"/>
                  </a:schemeClr>
                </a:solidFill>
                <a:effectLst/>
                <a:latin typeface="Helvetica Neue"/>
              </a:rPr>
              <a:t>Silkscreen is most commonly white but any ink color can be used. </a:t>
            </a:r>
            <a:endParaRPr lang="en-CA" sz="1800" dirty="0">
              <a:solidFill>
                <a:schemeClr val="tx2">
                  <a:alpha val="60000"/>
                </a:schemeClr>
              </a:solidFill>
            </a:endParaRPr>
          </a:p>
        </p:txBody>
      </p:sp>
      <p:pic>
        <p:nvPicPr>
          <p:cNvPr id="4" name="Picture 3">
            <a:extLst>
              <a:ext uri="{FF2B5EF4-FFF2-40B4-BE49-F238E27FC236}">
                <a16:creationId xmlns:a16="http://schemas.microsoft.com/office/drawing/2014/main" id="{CA04925B-3A92-4322-B334-C5290A8942EC}"/>
              </a:ext>
            </a:extLst>
          </p:cNvPr>
          <p:cNvPicPr>
            <a:picLocks noChangeAspect="1"/>
          </p:cNvPicPr>
          <p:nvPr/>
        </p:nvPicPr>
        <p:blipFill>
          <a:blip r:embed="rId2">
            <a:alphaModFix amt="90000"/>
          </a:blip>
          <a:stretch>
            <a:fillRect/>
          </a:stretch>
        </p:blipFill>
        <p:spPr>
          <a:xfrm>
            <a:off x="6330893" y="922922"/>
            <a:ext cx="5022907" cy="4984368"/>
          </a:xfrm>
          <a:prstGeom prst="rect">
            <a:avLst/>
          </a:prstGeom>
        </p:spPr>
      </p:pic>
    </p:spTree>
    <p:extLst>
      <p:ext uri="{BB962C8B-B14F-4D97-AF65-F5344CB8AC3E}">
        <p14:creationId xmlns:p14="http://schemas.microsoft.com/office/powerpoint/2010/main" val="2904632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263E-E5E5-4F37-9559-E1F24126B3FB}"/>
              </a:ext>
            </a:extLst>
          </p:cNvPr>
          <p:cNvSpPr>
            <a:spLocks noGrp="1"/>
          </p:cNvSpPr>
          <p:nvPr>
            <p:ph type="title"/>
          </p:nvPr>
        </p:nvSpPr>
        <p:spPr/>
        <p:txBody>
          <a:bodyPr/>
          <a:lstStyle/>
          <a:p>
            <a:r>
              <a:rPr lang="en-CA" dirty="0">
                <a:solidFill>
                  <a:schemeClr val="tx1"/>
                </a:solidFill>
              </a:rPr>
              <a:t>PCB Design summary</a:t>
            </a:r>
          </a:p>
        </p:txBody>
      </p:sp>
      <p:pic>
        <p:nvPicPr>
          <p:cNvPr id="4" name="Content Placeholder 3">
            <a:extLst>
              <a:ext uri="{FF2B5EF4-FFF2-40B4-BE49-F238E27FC236}">
                <a16:creationId xmlns:a16="http://schemas.microsoft.com/office/drawing/2014/main" id="{A2A0AAE3-0ACC-4E61-BEEE-1A549CD8B037}"/>
              </a:ext>
            </a:extLst>
          </p:cNvPr>
          <p:cNvPicPr>
            <a:picLocks noGrp="1" noChangeAspect="1"/>
          </p:cNvPicPr>
          <p:nvPr>
            <p:ph idx="1"/>
          </p:nvPr>
        </p:nvPicPr>
        <p:blipFill>
          <a:blip r:embed="rId2"/>
          <a:stretch>
            <a:fillRect/>
          </a:stretch>
        </p:blipFill>
        <p:spPr>
          <a:xfrm>
            <a:off x="1097280" y="1744401"/>
            <a:ext cx="4642338" cy="4432562"/>
          </a:xfrm>
          <a:prstGeom prst="rect">
            <a:avLst/>
          </a:prstGeom>
        </p:spPr>
      </p:pic>
      <p:pic>
        <p:nvPicPr>
          <p:cNvPr id="5" name="Picture 4">
            <a:extLst>
              <a:ext uri="{FF2B5EF4-FFF2-40B4-BE49-F238E27FC236}">
                <a16:creationId xmlns:a16="http://schemas.microsoft.com/office/drawing/2014/main" id="{79D125EC-99C2-4FB9-8F89-EC1C7AD11DE3}"/>
              </a:ext>
            </a:extLst>
          </p:cNvPr>
          <p:cNvPicPr>
            <a:picLocks noChangeAspect="1"/>
          </p:cNvPicPr>
          <p:nvPr/>
        </p:nvPicPr>
        <p:blipFill>
          <a:blip r:embed="rId3"/>
          <a:stretch>
            <a:fillRect/>
          </a:stretch>
        </p:blipFill>
        <p:spPr>
          <a:xfrm>
            <a:off x="6261157" y="1744401"/>
            <a:ext cx="4086225" cy="4529711"/>
          </a:xfrm>
          <a:prstGeom prst="rect">
            <a:avLst/>
          </a:prstGeom>
        </p:spPr>
      </p:pic>
    </p:spTree>
    <p:extLst>
      <p:ext uri="{BB962C8B-B14F-4D97-AF65-F5344CB8AC3E}">
        <p14:creationId xmlns:p14="http://schemas.microsoft.com/office/powerpoint/2010/main" val="1690108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84A3-87EB-4AD0-AD9A-2B5B6ACE4148}"/>
              </a:ext>
            </a:extLst>
          </p:cNvPr>
          <p:cNvSpPr>
            <a:spLocks noGrp="1"/>
          </p:cNvSpPr>
          <p:nvPr>
            <p:ph type="title"/>
          </p:nvPr>
        </p:nvSpPr>
        <p:spPr/>
        <p:txBody>
          <a:bodyPr/>
          <a:lstStyle/>
          <a:p>
            <a:r>
              <a:rPr lang="en-CA" dirty="0">
                <a:solidFill>
                  <a:schemeClr val="tx1"/>
                </a:solidFill>
              </a:rPr>
              <a:t>Classification of PCB</a:t>
            </a:r>
          </a:p>
        </p:txBody>
      </p:sp>
      <p:sp>
        <p:nvSpPr>
          <p:cNvPr id="3" name="Content Placeholder 2">
            <a:extLst>
              <a:ext uri="{FF2B5EF4-FFF2-40B4-BE49-F238E27FC236}">
                <a16:creationId xmlns:a16="http://schemas.microsoft.com/office/drawing/2014/main" id="{B9733860-52EA-43A5-B8CC-A923E445BFA4}"/>
              </a:ext>
            </a:extLst>
          </p:cNvPr>
          <p:cNvSpPr>
            <a:spLocks noGrp="1"/>
          </p:cNvSpPr>
          <p:nvPr>
            <p:ph idx="1"/>
          </p:nvPr>
        </p:nvSpPr>
        <p:spPr/>
        <p:txBody>
          <a:bodyPr/>
          <a:lstStyle/>
          <a:p>
            <a:r>
              <a:rPr lang="en-CA" dirty="0"/>
              <a:t>According to circuit layer classification we have following types of PCB:</a:t>
            </a:r>
          </a:p>
          <a:p>
            <a:pPr marL="742950" indent="-514350">
              <a:buFont typeface="+mj-lt"/>
              <a:buAutoNum type="arabicPeriod"/>
            </a:pPr>
            <a:r>
              <a:rPr lang="en-CA" dirty="0"/>
              <a:t>Single Sided PCB</a:t>
            </a:r>
          </a:p>
          <a:p>
            <a:pPr marL="742950" indent="-514350">
              <a:buFont typeface="+mj-lt"/>
              <a:buAutoNum type="arabicPeriod"/>
            </a:pPr>
            <a:r>
              <a:rPr lang="en-CA" dirty="0"/>
              <a:t>Double Sided PCB</a:t>
            </a:r>
          </a:p>
          <a:p>
            <a:pPr marL="742950" indent="-514350">
              <a:buFont typeface="+mj-lt"/>
              <a:buAutoNum type="arabicPeriod"/>
            </a:pPr>
            <a:r>
              <a:rPr lang="en-CA" dirty="0"/>
              <a:t>Multi layer PCB</a:t>
            </a:r>
          </a:p>
        </p:txBody>
      </p:sp>
    </p:spTree>
    <p:extLst>
      <p:ext uri="{BB962C8B-B14F-4D97-AF65-F5344CB8AC3E}">
        <p14:creationId xmlns:p14="http://schemas.microsoft.com/office/powerpoint/2010/main" val="4214355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DA8D-2275-4E04-8E60-CEA79F6F0D0F}"/>
              </a:ext>
            </a:extLst>
          </p:cNvPr>
          <p:cNvSpPr>
            <a:spLocks noGrp="1"/>
          </p:cNvSpPr>
          <p:nvPr>
            <p:ph type="title"/>
          </p:nvPr>
        </p:nvSpPr>
        <p:spPr/>
        <p:txBody>
          <a:bodyPr/>
          <a:lstStyle/>
          <a:p>
            <a:r>
              <a:rPr lang="en-CA" dirty="0">
                <a:solidFill>
                  <a:schemeClr val="tx1"/>
                </a:solidFill>
              </a:rPr>
              <a:t>Single Sided PCB</a:t>
            </a:r>
          </a:p>
        </p:txBody>
      </p:sp>
      <p:sp>
        <p:nvSpPr>
          <p:cNvPr id="3" name="Content Placeholder 2">
            <a:extLst>
              <a:ext uri="{FF2B5EF4-FFF2-40B4-BE49-F238E27FC236}">
                <a16:creationId xmlns:a16="http://schemas.microsoft.com/office/drawing/2014/main" id="{D7DEAEFD-7B92-4469-91DE-C3321195C4E3}"/>
              </a:ext>
            </a:extLst>
          </p:cNvPr>
          <p:cNvSpPr>
            <a:spLocks noGrp="1"/>
          </p:cNvSpPr>
          <p:nvPr>
            <p:ph idx="1"/>
          </p:nvPr>
        </p:nvSpPr>
        <p:spPr/>
        <p:txBody>
          <a:bodyPr/>
          <a:lstStyle/>
          <a:p>
            <a:r>
              <a:rPr lang="en-CA" dirty="0"/>
              <a:t>It’s the most basic type of PCB which contains only one layer of base material (Substrate).</a:t>
            </a:r>
          </a:p>
          <a:p>
            <a:r>
              <a:rPr lang="en-US" dirty="0"/>
              <a:t>They are easy to manufacture in which circuits and components are soldered on one side of the substrate.</a:t>
            </a:r>
          </a:p>
          <a:p>
            <a:r>
              <a:rPr lang="en-US" dirty="0"/>
              <a:t>Single sided PCBs are an ideal choice for the beginners and are mostly used in simple electronics which don't involve complex circuitry.</a:t>
            </a:r>
            <a:endParaRPr lang="en-CA" dirty="0"/>
          </a:p>
        </p:txBody>
      </p:sp>
      <p:pic>
        <p:nvPicPr>
          <p:cNvPr id="4" name="Picture 3">
            <a:extLst>
              <a:ext uri="{FF2B5EF4-FFF2-40B4-BE49-F238E27FC236}">
                <a16:creationId xmlns:a16="http://schemas.microsoft.com/office/drawing/2014/main" id="{57806FC7-FDD7-499A-9316-7DB9662620A8}"/>
              </a:ext>
            </a:extLst>
          </p:cNvPr>
          <p:cNvPicPr>
            <a:picLocks noChangeAspect="1"/>
          </p:cNvPicPr>
          <p:nvPr/>
        </p:nvPicPr>
        <p:blipFill>
          <a:blip r:embed="rId2"/>
          <a:stretch>
            <a:fillRect/>
          </a:stretch>
        </p:blipFill>
        <p:spPr>
          <a:xfrm>
            <a:off x="6411644" y="681037"/>
            <a:ext cx="3745230" cy="1497620"/>
          </a:xfrm>
          <a:prstGeom prst="rect">
            <a:avLst/>
          </a:prstGeom>
        </p:spPr>
      </p:pic>
    </p:spTree>
    <p:extLst>
      <p:ext uri="{BB962C8B-B14F-4D97-AF65-F5344CB8AC3E}">
        <p14:creationId xmlns:p14="http://schemas.microsoft.com/office/powerpoint/2010/main" val="2197201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5DE5-DA52-454B-B14E-AFB17D7CACA3}"/>
              </a:ext>
            </a:extLst>
          </p:cNvPr>
          <p:cNvSpPr>
            <a:spLocks noGrp="1"/>
          </p:cNvSpPr>
          <p:nvPr>
            <p:ph type="title"/>
          </p:nvPr>
        </p:nvSpPr>
        <p:spPr/>
        <p:txBody>
          <a:bodyPr/>
          <a:lstStyle/>
          <a:p>
            <a:r>
              <a:rPr lang="en-CA" dirty="0">
                <a:solidFill>
                  <a:schemeClr val="tx1"/>
                </a:solidFill>
              </a:rPr>
              <a:t>Double Sided PCB</a:t>
            </a:r>
          </a:p>
        </p:txBody>
      </p:sp>
      <p:sp>
        <p:nvSpPr>
          <p:cNvPr id="3" name="Content Placeholder 2">
            <a:extLst>
              <a:ext uri="{FF2B5EF4-FFF2-40B4-BE49-F238E27FC236}">
                <a16:creationId xmlns:a16="http://schemas.microsoft.com/office/drawing/2014/main" id="{6DE0189A-234E-4B07-B8A9-75396CAA9D9D}"/>
              </a:ext>
            </a:extLst>
          </p:cNvPr>
          <p:cNvSpPr>
            <a:spLocks noGrp="1"/>
          </p:cNvSpPr>
          <p:nvPr>
            <p:ph idx="1"/>
          </p:nvPr>
        </p:nvSpPr>
        <p:spPr/>
        <p:txBody>
          <a:bodyPr/>
          <a:lstStyle/>
          <a:p>
            <a:r>
              <a:rPr lang="en-US" dirty="0"/>
              <a:t>It is similar to single sided PCB with one exception, it contain copper material on the both side of the substrate material.</a:t>
            </a:r>
          </a:p>
          <a:p>
            <a:r>
              <a:rPr lang="en-US" dirty="0"/>
              <a:t>Double sided PCBs feature moderate level of complexity and mostly used in wide range of applications including automotive dashboard, LED lighting, vending machines, amplifiers, HVAC system, instrumentation and many more.</a:t>
            </a:r>
            <a:endParaRPr lang="en-CA" dirty="0"/>
          </a:p>
        </p:txBody>
      </p:sp>
      <p:pic>
        <p:nvPicPr>
          <p:cNvPr id="4" name="Picture 3">
            <a:extLst>
              <a:ext uri="{FF2B5EF4-FFF2-40B4-BE49-F238E27FC236}">
                <a16:creationId xmlns:a16="http://schemas.microsoft.com/office/drawing/2014/main" id="{608DD80B-713C-4B2D-A72C-34F18CFD70C8}"/>
              </a:ext>
            </a:extLst>
          </p:cNvPr>
          <p:cNvPicPr>
            <a:picLocks noChangeAspect="1"/>
          </p:cNvPicPr>
          <p:nvPr/>
        </p:nvPicPr>
        <p:blipFill>
          <a:blip r:embed="rId2"/>
          <a:stretch>
            <a:fillRect/>
          </a:stretch>
        </p:blipFill>
        <p:spPr>
          <a:xfrm>
            <a:off x="6933371" y="843755"/>
            <a:ext cx="3827394" cy="1325563"/>
          </a:xfrm>
          <a:prstGeom prst="rect">
            <a:avLst/>
          </a:prstGeom>
        </p:spPr>
      </p:pic>
    </p:spTree>
    <p:extLst>
      <p:ext uri="{BB962C8B-B14F-4D97-AF65-F5344CB8AC3E}">
        <p14:creationId xmlns:p14="http://schemas.microsoft.com/office/powerpoint/2010/main" val="1083376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6837-CB22-44D2-BF51-C5B89C94797A}"/>
              </a:ext>
            </a:extLst>
          </p:cNvPr>
          <p:cNvSpPr>
            <a:spLocks noGrp="1"/>
          </p:cNvSpPr>
          <p:nvPr>
            <p:ph type="title"/>
          </p:nvPr>
        </p:nvSpPr>
        <p:spPr/>
        <p:txBody>
          <a:bodyPr/>
          <a:lstStyle/>
          <a:p>
            <a:r>
              <a:rPr lang="en-CA" dirty="0">
                <a:solidFill>
                  <a:schemeClr val="tx1"/>
                </a:solidFill>
              </a:rPr>
              <a:t>Multi Layer PCB</a:t>
            </a:r>
          </a:p>
        </p:txBody>
      </p:sp>
      <p:sp>
        <p:nvSpPr>
          <p:cNvPr id="3" name="Content Placeholder 2">
            <a:extLst>
              <a:ext uri="{FF2B5EF4-FFF2-40B4-BE49-F238E27FC236}">
                <a16:creationId xmlns:a16="http://schemas.microsoft.com/office/drawing/2014/main" id="{1CA4F72F-0841-421D-A8A0-32D94BD70635}"/>
              </a:ext>
            </a:extLst>
          </p:cNvPr>
          <p:cNvSpPr>
            <a:spLocks noGrp="1"/>
          </p:cNvSpPr>
          <p:nvPr>
            <p:ph idx="1"/>
          </p:nvPr>
        </p:nvSpPr>
        <p:spPr/>
        <p:txBody>
          <a:bodyPr>
            <a:normAutofit fontScale="85000" lnSpcReduction="20000"/>
          </a:bodyPr>
          <a:lstStyle/>
          <a:p>
            <a:r>
              <a:rPr lang="en-US" dirty="0"/>
              <a:t>It is more complex than double sided PCB and come with a combination of single sided and double sided boards.</a:t>
            </a:r>
          </a:p>
          <a:p>
            <a:r>
              <a:rPr lang="en-US" dirty="0"/>
              <a:t>There are more layers available on these boards than double sided boards.</a:t>
            </a:r>
          </a:p>
          <a:p>
            <a:r>
              <a:rPr lang="en-US" dirty="0"/>
              <a:t>Multilayers on the boards allow the professionals to make complex and thick designs which help in accomplishing more complex electrical tasks.</a:t>
            </a:r>
          </a:p>
          <a:p>
            <a:r>
              <a:rPr lang="en-US" dirty="0"/>
              <a:t>Multilayer PCBs are widely used in number of applications including Satellite system, GPS technology, Data storage, File servers and Weather analysis systems.</a:t>
            </a:r>
          </a:p>
          <a:p>
            <a:endParaRPr lang="en-CA" dirty="0"/>
          </a:p>
        </p:txBody>
      </p:sp>
      <p:pic>
        <p:nvPicPr>
          <p:cNvPr id="4" name="Picture 3">
            <a:extLst>
              <a:ext uri="{FF2B5EF4-FFF2-40B4-BE49-F238E27FC236}">
                <a16:creationId xmlns:a16="http://schemas.microsoft.com/office/drawing/2014/main" id="{BDA6BD92-DAD4-443E-B341-8B9BDBC0CFE7}"/>
              </a:ext>
            </a:extLst>
          </p:cNvPr>
          <p:cNvPicPr>
            <a:picLocks noChangeAspect="1"/>
          </p:cNvPicPr>
          <p:nvPr/>
        </p:nvPicPr>
        <p:blipFill>
          <a:blip r:embed="rId2"/>
          <a:stretch>
            <a:fillRect/>
          </a:stretch>
        </p:blipFill>
        <p:spPr>
          <a:xfrm>
            <a:off x="7105649" y="681036"/>
            <a:ext cx="3827393" cy="1325563"/>
          </a:xfrm>
          <a:prstGeom prst="rect">
            <a:avLst/>
          </a:prstGeom>
        </p:spPr>
      </p:pic>
    </p:spTree>
    <p:extLst>
      <p:ext uri="{BB962C8B-B14F-4D97-AF65-F5344CB8AC3E}">
        <p14:creationId xmlns:p14="http://schemas.microsoft.com/office/powerpoint/2010/main" val="1916476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F5C73-7381-4EFD-9E90-BA86CDFB5A64}"/>
              </a:ext>
            </a:extLst>
          </p:cNvPr>
          <p:cNvSpPr>
            <a:spLocks noGrp="1"/>
          </p:cNvSpPr>
          <p:nvPr>
            <p:ph type="title"/>
          </p:nvPr>
        </p:nvSpPr>
        <p:spPr/>
        <p:txBody>
          <a:bodyPr/>
          <a:lstStyle/>
          <a:p>
            <a:r>
              <a:rPr lang="en-CA" dirty="0">
                <a:solidFill>
                  <a:schemeClr val="tx1"/>
                </a:solidFill>
              </a:rPr>
              <a:t>PCB Designing in </a:t>
            </a:r>
            <a:r>
              <a:rPr lang="en-CA" dirty="0" err="1">
                <a:solidFill>
                  <a:schemeClr val="tx1"/>
                </a:solidFill>
              </a:rPr>
              <a:t>EasyEda</a:t>
            </a:r>
            <a:endParaRPr lang="en-CA" dirty="0">
              <a:solidFill>
                <a:schemeClr val="tx1"/>
              </a:solidFill>
            </a:endParaRPr>
          </a:p>
        </p:txBody>
      </p:sp>
      <p:sp>
        <p:nvSpPr>
          <p:cNvPr id="3" name="Content Placeholder 2">
            <a:extLst>
              <a:ext uri="{FF2B5EF4-FFF2-40B4-BE49-F238E27FC236}">
                <a16:creationId xmlns:a16="http://schemas.microsoft.com/office/drawing/2014/main" id="{C5E73EC3-720C-4BF5-99AE-F9BBFFC6474C}"/>
              </a:ext>
            </a:extLst>
          </p:cNvPr>
          <p:cNvSpPr>
            <a:spLocks noGrp="1"/>
          </p:cNvSpPr>
          <p:nvPr>
            <p:ph idx="1"/>
          </p:nvPr>
        </p:nvSpPr>
        <p:spPr/>
        <p:txBody>
          <a:bodyPr>
            <a:normAutofit fontScale="92500" lnSpcReduction="10000"/>
          </a:bodyPr>
          <a:lstStyle/>
          <a:p>
            <a:r>
              <a:rPr lang="en-US" dirty="0" err="1"/>
              <a:t>EasyEDA</a:t>
            </a:r>
            <a:r>
              <a:rPr lang="en-US" dirty="0"/>
              <a:t> is a web-based EDA tool suite that enables hardware engineers to design, share and discuss schematics, simulations and printed circuit boards.</a:t>
            </a:r>
          </a:p>
          <a:p>
            <a:r>
              <a:rPr lang="en-US" dirty="0"/>
              <a:t>Other features include the creation of a Bill of Materials, Gerber and pick and place files and documentary outputs in PDF, PNG and SVG formats.</a:t>
            </a:r>
          </a:p>
          <a:p>
            <a:r>
              <a:rPr lang="en-US" dirty="0" err="1"/>
              <a:t>EasyEDA</a:t>
            </a:r>
            <a:r>
              <a:rPr lang="en-US" dirty="0"/>
              <a:t> allows the creation and editing of schematic diagrams, and the creation and editing of printed circuit board layouts and, optionally, the manufacture of printed circuit boards.</a:t>
            </a:r>
          </a:p>
          <a:p>
            <a:endParaRPr lang="en-CA" dirty="0"/>
          </a:p>
        </p:txBody>
      </p:sp>
    </p:spTree>
    <p:extLst>
      <p:ext uri="{BB962C8B-B14F-4D97-AF65-F5344CB8AC3E}">
        <p14:creationId xmlns:p14="http://schemas.microsoft.com/office/powerpoint/2010/main" val="4162428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ame 20">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3A6F5-F9EB-4189-8375-14081B57D3D8}"/>
              </a:ext>
            </a:extLst>
          </p:cNvPr>
          <p:cNvSpPr>
            <a:spLocks noGrp="1"/>
          </p:cNvSpPr>
          <p:nvPr>
            <p:ph type="title"/>
          </p:nvPr>
        </p:nvSpPr>
        <p:spPr>
          <a:xfrm>
            <a:off x="838199" y="857251"/>
            <a:ext cx="4581525" cy="2076450"/>
          </a:xfrm>
        </p:spPr>
        <p:txBody>
          <a:bodyPr anchor="b">
            <a:normAutofit/>
          </a:bodyPr>
          <a:lstStyle/>
          <a:p>
            <a:r>
              <a:rPr lang="en-CA" sz="4400" dirty="0">
                <a:solidFill>
                  <a:schemeClr val="tx1"/>
                </a:solidFill>
              </a:rPr>
              <a:t>PCB Design Steps</a:t>
            </a:r>
          </a:p>
        </p:txBody>
      </p:sp>
      <p:sp>
        <p:nvSpPr>
          <p:cNvPr id="3" name="Content Placeholder 2">
            <a:extLst>
              <a:ext uri="{FF2B5EF4-FFF2-40B4-BE49-F238E27FC236}">
                <a16:creationId xmlns:a16="http://schemas.microsoft.com/office/drawing/2014/main" id="{0AA59A66-86A7-4E17-AF02-4F7BD338DEB8}"/>
              </a:ext>
            </a:extLst>
          </p:cNvPr>
          <p:cNvSpPr>
            <a:spLocks noGrp="1"/>
          </p:cNvSpPr>
          <p:nvPr>
            <p:ph idx="1"/>
          </p:nvPr>
        </p:nvSpPr>
        <p:spPr>
          <a:xfrm>
            <a:off x="838199" y="3190875"/>
            <a:ext cx="4581526" cy="2986087"/>
          </a:xfrm>
        </p:spPr>
        <p:txBody>
          <a:bodyPr>
            <a:normAutofit/>
          </a:bodyPr>
          <a:lstStyle/>
          <a:p>
            <a:r>
              <a:rPr lang="en-CA" sz="1800" dirty="0">
                <a:solidFill>
                  <a:schemeClr val="tx2">
                    <a:alpha val="60000"/>
                  </a:schemeClr>
                </a:solidFill>
              </a:rPr>
              <a:t>The first step is to create a schematic, since we have already covered this task before so we will use the same schematic.</a:t>
            </a:r>
          </a:p>
          <a:p>
            <a:r>
              <a:rPr lang="en-CA" sz="1800" dirty="0">
                <a:solidFill>
                  <a:schemeClr val="tx2">
                    <a:alpha val="60000"/>
                  </a:schemeClr>
                </a:solidFill>
              </a:rPr>
              <a:t>After preparing the schematic then click on convert to PCB option.</a:t>
            </a:r>
          </a:p>
        </p:txBody>
      </p:sp>
      <p:pic>
        <p:nvPicPr>
          <p:cNvPr id="6" name="Picture 5">
            <a:extLst>
              <a:ext uri="{FF2B5EF4-FFF2-40B4-BE49-F238E27FC236}">
                <a16:creationId xmlns:a16="http://schemas.microsoft.com/office/drawing/2014/main" id="{1852809B-6286-47DB-B861-8633783D385A}"/>
              </a:ext>
            </a:extLst>
          </p:cNvPr>
          <p:cNvPicPr>
            <a:picLocks noChangeAspect="1"/>
          </p:cNvPicPr>
          <p:nvPr/>
        </p:nvPicPr>
        <p:blipFill rotWithShape="1">
          <a:blip r:embed="rId2"/>
          <a:srcRect l="24034" r="15872"/>
          <a:stretch/>
        </p:blipFill>
        <p:spPr>
          <a:xfrm>
            <a:off x="5419724" y="488577"/>
            <a:ext cx="6282701" cy="5880845"/>
          </a:xfrm>
          <a:prstGeom prst="rect">
            <a:avLst/>
          </a:prstGeom>
        </p:spPr>
      </p:pic>
    </p:spTree>
    <p:extLst>
      <p:ext uri="{BB962C8B-B14F-4D97-AF65-F5344CB8AC3E}">
        <p14:creationId xmlns:p14="http://schemas.microsoft.com/office/powerpoint/2010/main" val="1660091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4F95F-05BF-47F4-A58A-D1A147D986A0}"/>
              </a:ext>
            </a:extLst>
          </p:cNvPr>
          <p:cNvSpPr>
            <a:spLocks noGrp="1"/>
          </p:cNvSpPr>
          <p:nvPr>
            <p:ph type="title"/>
          </p:nvPr>
        </p:nvSpPr>
        <p:spPr/>
        <p:txBody>
          <a:bodyPr/>
          <a:lstStyle/>
          <a:p>
            <a:r>
              <a:rPr lang="en-CA" dirty="0">
                <a:solidFill>
                  <a:schemeClr val="tx1"/>
                </a:solidFill>
              </a:rPr>
              <a:t>List of Content</a:t>
            </a:r>
          </a:p>
        </p:txBody>
      </p:sp>
      <p:sp>
        <p:nvSpPr>
          <p:cNvPr id="3" name="Content Placeholder 2">
            <a:extLst>
              <a:ext uri="{FF2B5EF4-FFF2-40B4-BE49-F238E27FC236}">
                <a16:creationId xmlns:a16="http://schemas.microsoft.com/office/drawing/2014/main" id="{FE14FE45-EF2A-45C8-9935-699387CE04A0}"/>
              </a:ext>
            </a:extLst>
          </p:cNvPr>
          <p:cNvSpPr>
            <a:spLocks noGrp="1"/>
          </p:cNvSpPr>
          <p:nvPr>
            <p:ph idx="1"/>
          </p:nvPr>
        </p:nvSpPr>
        <p:spPr/>
        <p:txBody>
          <a:bodyPr>
            <a:normAutofit lnSpcReduction="10000"/>
          </a:bodyPr>
          <a:lstStyle/>
          <a:p>
            <a:r>
              <a:rPr lang="en-CA" dirty="0"/>
              <a:t>Project Introduction</a:t>
            </a:r>
          </a:p>
          <a:p>
            <a:r>
              <a:rPr lang="en-CA" dirty="0"/>
              <a:t>Task Introduction</a:t>
            </a:r>
          </a:p>
          <a:p>
            <a:r>
              <a:rPr lang="en-CA" dirty="0"/>
              <a:t>Hardware Discussion</a:t>
            </a:r>
          </a:p>
          <a:p>
            <a:r>
              <a:rPr lang="en-CA" dirty="0"/>
              <a:t>Software Discussion</a:t>
            </a:r>
          </a:p>
          <a:p>
            <a:r>
              <a:rPr lang="en-CA" dirty="0"/>
              <a:t>Results</a:t>
            </a:r>
          </a:p>
          <a:p>
            <a:r>
              <a:rPr lang="en-CA" dirty="0"/>
              <a:t>Conclusion</a:t>
            </a:r>
          </a:p>
          <a:p>
            <a:r>
              <a:rPr lang="en-CA" dirty="0"/>
              <a:t>References</a:t>
            </a:r>
          </a:p>
        </p:txBody>
      </p:sp>
    </p:spTree>
    <p:extLst>
      <p:ext uri="{BB962C8B-B14F-4D97-AF65-F5344CB8AC3E}">
        <p14:creationId xmlns:p14="http://schemas.microsoft.com/office/powerpoint/2010/main" val="4077489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DD3E-64FB-4C6B-B76A-739E4EF23C5B}"/>
              </a:ext>
            </a:extLst>
          </p:cNvPr>
          <p:cNvSpPr>
            <a:spLocks noGrp="1"/>
          </p:cNvSpPr>
          <p:nvPr>
            <p:ph type="title"/>
          </p:nvPr>
        </p:nvSpPr>
        <p:spPr/>
        <p:txBody>
          <a:bodyPr/>
          <a:lstStyle/>
          <a:p>
            <a:r>
              <a:rPr lang="en-CA" sz="5400" dirty="0">
                <a:solidFill>
                  <a:schemeClr val="tx1"/>
                </a:solidFill>
              </a:rPr>
              <a:t>PCB Design Steps</a:t>
            </a:r>
            <a:endParaRPr lang="en-CA" dirty="0"/>
          </a:p>
        </p:txBody>
      </p:sp>
      <p:sp>
        <p:nvSpPr>
          <p:cNvPr id="3" name="Content Placeholder 2">
            <a:extLst>
              <a:ext uri="{FF2B5EF4-FFF2-40B4-BE49-F238E27FC236}">
                <a16:creationId xmlns:a16="http://schemas.microsoft.com/office/drawing/2014/main" id="{60877EA2-A962-4D7E-8AF0-C5591E5419C4}"/>
              </a:ext>
            </a:extLst>
          </p:cNvPr>
          <p:cNvSpPr>
            <a:spLocks noGrp="1"/>
          </p:cNvSpPr>
          <p:nvPr>
            <p:ph idx="1"/>
          </p:nvPr>
        </p:nvSpPr>
        <p:spPr/>
        <p:txBody>
          <a:bodyPr>
            <a:normAutofit fontScale="92500" lnSpcReduction="20000"/>
          </a:bodyPr>
          <a:lstStyle/>
          <a:p>
            <a:r>
              <a:rPr lang="en-CA" dirty="0"/>
              <a:t>Once our schematic was ready we were ready to generate the PCB design for our project.</a:t>
            </a:r>
          </a:p>
          <a:p>
            <a:r>
              <a:rPr lang="en-CA" dirty="0"/>
              <a:t>When we tried to convert the schematic to PCB we faced some issues because some of the components which we used did not have a footprint thus we couldn’t generate the PCB.</a:t>
            </a:r>
          </a:p>
          <a:p>
            <a:r>
              <a:rPr lang="en-CA" dirty="0"/>
              <a:t>Thus after some changes in the schematic we were able to generate the PCB design successfully.</a:t>
            </a:r>
          </a:p>
          <a:p>
            <a:r>
              <a:rPr lang="en-CA" dirty="0"/>
              <a:t>The updated schematic  and the footprint error can be seen in the following slides.</a:t>
            </a:r>
          </a:p>
        </p:txBody>
      </p:sp>
    </p:spTree>
    <p:extLst>
      <p:ext uri="{BB962C8B-B14F-4D97-AF65-F5344CB8AC3E}">
        <p14:creationId xmlns:p14="http://schemas.microsoft.com/office/powerpoint/2010/main" val="3327600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ame 9">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3">
            <a:extLst>
              <a:ext uri="{FF2B5EF4-FFF2-40B4-BE49-F238E27FC236}">
                <a16:creationId xmlns:a16="http://schemas.microsoft.com/office/drawing/2014/main" id="{11884203-7A1F-4059-B697-23D53FA8A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ame 15">
            <a:extLst>
              <a:ext uri="{FF2B5EF4-FFF2-40B4-BE49-F238E27FC236}">
                <a16:creationId xmlns:a16="http://schemas.microsoft.com/office/drawing/2014/main" id="{534FF884-7083-4ACF-9FD3-EF2C9B425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63"/>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C37F3E-37DD-4BC6-87FD-C6C4B2391054}"/>
              </a:ext>
            </a:extLst>
          </p:cNvPr>
          <p:cNvSpPr>
            <a:spLocks noGrp="1"/>
          </p:cNvSpPr>
          <p:nvPr>
            <p:ph type="title"/>
          </p:nvPr>
        </p:nvSpPr>
        <p:spPr>
          <a:xfrm>
            <a:off x="838200" y="1122363"/>
            <a:ext cx="5322618" cy="2387600"/>
          </a:xfrm>
        </p:spPr>
        <p:txBody>
          <a:bodyPr vert="horz" lIns="91440" tIns="45720" rIns="91440" bIns="45720" rtlCol="0" anchor="b">
            <a:normAutofit/>
          </a:bodyPr>
          <a:lstStyle/>
          <a:p>
            <a:r>
              <a:rPr lang="en-US" sz="5400" dirty="0">
                <a:solidFill>
                  <a:schemeClr val="tx1"/>
                </a:solidFill>
              </a:rPr>
              <a:t>Footprint Errors</a:t>
            </a:r>
          </a:p>
        </p:txBody>
      </p:sp>
      <p:pic>
        <p:nvPicPr>
          <p:cNvPr id="5" name="Picture 4" descr="Graphical user interface, application, Excel&#10;&#10;Description automatically generated">
            <a:extLst>
              <a:ext uri="{FF2B5EF4-FFF2-40B4-BE49-F238E27FC236}">
                <a16:creationId xmlns:a16="http://schemas.microsoft.com/office/drawing/2014/main" id="{54C656A6-A0E2-4ED5-875C-06E7CC3CB29D}"/>
              </a:ext>
            </a:extLst>
          </p:cNvPr>
          <p:cNvPicPr>
            <a:picLocks noChangeAspect="1"/>
          </p:cNvPicPr>
          <p:nvPr/>
        </p:nvPicPr>
        <p:blipFill rotWithShape="1">
          <a:blip r:embed="rId2">
            <a:alphaModFix amt="80000"/>
          </a:blip>
          <a:srcRect l="5168" r="1044" b="-2"/>
          <a:stretch/>
        </p:blipFill>
        <p:spPr>
          <a:xfrm>
            <a:off x="6783787" y="490537"/>
            <a:ext cx="4911108" cy="2945530"/>
          </a:xfrm>
          <a:prstGeom prst="rect">
            <a:avLst/>
          </a:prstGeom>
        </p:spPr>
      </p:pic>
      <p:pic>
        <p:nvPicPr>
          <p:cNvPr id="4" name="Content Placeholder 3">
            <a:extLst>
              <a:ext uri="{FF2B5EF4-FFF2-40B4-BE49-F238E27FC236}">
                <a16:creationId xmlns:a16="http://schemas.microsoft.com/office/drawing/2014/main" id="{15E71041-A0B7-4CA7-8961-9B6B67ED8A3A}"/>
              </a:ext>
            </a:extLst>
          </p:cNvPr>
          <p:cNvPicPr>
            <a:picLocks noGrp="1" noChangeAspect="1"/>
          </p:cNvPicPr>
          <p:nvPr>
            <p:ph idx="1"/>
          </p:nvPr>
        </p:nvPicPr>
        <p:blipFill rotWithShape="1">
          <a:blip r:embed="rId3">
            <a:alphaModFix amt="80000"/>
          </a:blip>
          <a:srcRect l="6214" r="-2" b="-2"/>
          <a:stretch/>
        </p:blipFill>
        <p:spPr>
          <a:xfrm>
            <a:off x="6783787" y="3431458"/>
            <a:ext cx="4911108" cy="2945530"/>
          </a:xfrm>
          <a:prstGeom prst="rect">
            <a:avLst/>
          </a:prstGeom>
        </p:spPr>
      </p:pic>
    </p:spTree>
    <p:extLst>
      <p:ext uri="{BB962C8B-B14F-4D97-AF65-F5344CB8AC3E}">
        <p14:creationId xmlns:p14="http://schemas.microsoft.com/office/powerpoint/2010/main" val="701184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1977-B58A-4242-810B-7874F39203E6}"/>
              </a:ext>
            </a:extLst>
          </p:cNvPr>
          <p:cNvSpPr>
            <a:spLocks noGrp="1"/>
          </p:cNvSpPr>
          <p:nvPr>
            <p:ph type="title"/>
          </p:nvPr>
        </p:nvSpPr>
        <p:spPr/>
        <p:txBody>
          <a:bodyPr/>
          <a:lstStyle/>
          <a:p>
            <a:r>
              <a:rPr lang="en-CA" dirty="0">
                <a:solidFill>
                  <a:schemeClr val="tx1"/>
                </a:solidFill>
              </a:rPr>
              <a:t>Updated Schematic Diagram</a:t>
            </a:r>
          </a:p>
        </p:txBody>
      </p:sp>
      <p:pic>
        <p:nvPicPr>
          <p:cNvPr id="4" name="Content Placeholder 3">
            <a:extLst>
              <a:ext uri="{FF2B5EF4-FFF2-40B4-BE49-F238E27FC236}">
                <a16:creationId xmlns:a16="http://schemas.microsoft.com/office/drawing/2014/main" id="{E5CD8FE2-F7D4-4609-96FE-FA63CE687A5E}"/>
              </a:ext>
            </a:extLst>
          </p:cNvPr>
          <p:cNvPicPr>
            <a:picLocks noGrp="1" noChangeAspect="1"/>
          </p:cNvPicPr>
          <p:nvPr>
            <p:ph idx="1"/>
          </p:nvPr>
        </p:nvPicPr>
        <p:blipFill rotWithShape="1">
          <a:blip r:embed="rId2">
            <a:alphaModFix amt="90000"/>
          </a:blip>
          <a:srcRect b="3894"/>
          <a:stretch/>
        </p:blipFill>
        <p:spPr>
          <a:xfrm>
            <a:off x="1974575" y="1716258"/>
            <a:ext cx="7677750" cy="4286977"/>
          </a:xfrm>
          <a:prstGeom prst="rect">
            <a:avLst/>
          </a:prstGeom>
        </p:spPr>
      </p:pic>
    </p:spTree>
    <p:extLst>
      <p:ext uri="{BB962C8B-B14F-4D97-AF65-F5344CB8AC3E}">
        <p14:creationId xmlns:p14="http://schemas.microsoft.com/office/powerpoint/2010/main" val="2819770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B370F-1959-4B9C-ADB2-EF2512542EAF}"/>
              </a:ext>
            </a:extLst>
          </p:cNvPr>
          <p:cNvSpPr>
            <a:spLocks noGrp="1"/>
          </p:cNvSpPr>
          <p:nvPr>
            <p:ph type="title"/>
          </p:nvPr>
        </p:nvSpPr>
        <p:spPr/>
        <p:txBody>
          <a:bodyPr/>
          <a:lstStyle/>
          <a:p>
            <a:r>
              <a:rPr lang="en-CA" dirty="0">
                <a:solidFill>
                  <a:schemeClr val="tx1"/>
                </a:solidFill>
              </a:rPr>
              <a:t>PCB Design Steps</a:t>
            </a:r>
          </a:p>
        </p:txBody>
      </p:sp>
      <p:pic>
        <p:nvPicPr>
          <p:cNvPr id="5" name="Content Placeholder 4">
            <a:extLst>
              <a:ext uri="{FF2B5EF4-FFF2-40B4-BE49-F238E27FC236}">
                <a16:creationId xmlns:a16="http://schemas.microsoft.com/office/drawing/2014/main" id="{7909958E-DA17-4792-A4D0-9914F3341773}"/>
              </a:ext>
            </a:extLst>
          </p:cNvPr>
          <p:cNvPicPr>
            <a:picLocks noGrp="1" noChangeAspect="1"/>
          </p:cNvPicPr>
          <p:nvPr>
            <p:ph idx="1"/>
          </p:nvPr>
        </p:nvPicPr>
        <p:blipFill>
          <a:blip r:embed="rId2"/>
          <a:stretch>
            <a:fillRect/>
          </a:stretch>
        </p:blipFill>
        <p:spPr>
          <a:xfrm>
            <a:off x="2539675" y="2178050"/>
            <a:ext cx="7112649" cy="3998913"/>
          </a:xfrm>
        </p:spPr>
      </p:pic>
    </p:spTree>
    <p:extLst>
      <p:ext uri="{BB962C8B-B14F-4D97-AF65-F5344CB8AC3E}">
        <p14:creationId xmlns:p14="http://schemas.microsoft.com/office/powerpoint/2010/main" val="1582666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ame 11">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CF1183-E6F0-4BED-90FA-7A590096ED9B}"/>
              </a:ext>
            </a:extLst>
          </p:cNvPr>
          <p:cNvSpPr>
            <a:spLocks noGrp="1"/>
          </p:cNvSpPr>
          <p:nvPr>
            <p:ph type="title"/>
          </p:nvPr>
        </p:nvSpPr>
        <p:spPr>
          <a:xfrm>
            <a:off x="838199" y="224205"/>
            <a:ext cx="4581525" cy="2076450"/>
          </a:xfrm>
        </p:spPr>
        <p:txBody>
          <a:bodyPr anchor="b">
            <a:normAutofit/>
          </a:bodyPr>
          <a:lstStyle/>
          <a:p>
            <a:r>
              <a:rPr lang="en-CA" sz="4400" dirty="0">
                <a:solidFill>
                  <a:schemeClr val="tx1"/>
                </a:solidFill>
              </a:rPr>
              <a:t>PCB Design Steps</a:t>
            </a:r>
          </a:p>
        </p:txBody>
      </p:sp>
      <p:sp>
        <p:nvSpPr>
          <p:cNvPr id="3" name="Content Placeholder 2">
            <a:extLst>
              <a:ext uri="{FF2B5EF4-FFF2-40B4-BE49-F238E27FC236}">
                <a16:creationId xmlns:a16="http://schemas.microsoft.com/office/drawing/2014/main" id="{7E27AC94-3288-44E4-9F14-3DCD583C508D}"/>
              </a:ext>
            </a:extLst>
          </p:cNvPr>
          <p:cNvSpPr>
            <a:spLocks noGrp="1"/>
          </p:cNvSpPr>
          <p:nvPr>
            <p:ph idx="1"/>
          </p:nvPr>
        </p:nvSpPr>
        <p:spPr>
          <a:xfrm>
            <a:off x="838199" y="2300655"/>
            <a:ext cx="4581526" cy="3876307"/>
          </a:xfrm>
        </p:spPr>
        <p:txBody>
          <a:bodyPr>
            <a:normAutofit fontScale="92500" lnSpcReduction="10000"/>
          </a:bodyPr>
          <a:lstStyle/>
          <a:p>
            <a:r>
              <a:rPr lang="en-CA" sz="1800" dirty="0">
                <a:solidFill>
                  <a:schemeClr val="tx2">
                    <a:alpha val="60000"/>
                  </a:schemeClr>
                </a:solidFill>
              </a:rPr>
              <a:t>An alternative way to create a PCB in case if we don’t want to use the schematic is to select the components directly the same way we did it for schematic capture.</a:t>
            </a:r>
          </a:p>
          <a:p>
            <a:r>
              <a:rPr lang="en-CA" sz="1800" dirty="0">
                <a:solidFill>
                  <a:schemeClr val="tx2">
                    <a:alpha val="60000"/>
                  </a:schemeClr>
                </a:solidFill>
              </a:rPr>
              <a:t>While selection make sure that the component has some footprint or PCB layout available else we won’t be able to establish the connection.</a:t>
            </a:r>
          </a:p>
          <a:p>
            <a:r>
              <a:rPr lang="en-CA" sz="1800" dirty="0">
                <a:solidFill>
                  <a:schemeClr val="tx2">
                    <a:alpha val="60000"/>
                  </a:schemeClr>
                </a:solidFill>
              </a:rPr>
              <a:t>Once we have all the components ready we can start the connection using the connect pad to pad(o) using PCB tools.</a:t>
            </a:r>
          </a:p>
        </p:txBody>
      </p:sp>
      <p:pic>
        <p:nvPicPr>
          <p:cNvPr id="5" name="Picture 4">
            <a:extLst>
              <a:ext uri="{FF2B5EF4-FFF2-40B4-BE49-F238E27FC236}">
                <a16:creationId xmlns:a16="http://schemas.microsoft.com/office/drawing/2014/main" id="{FBB3FF4D-31C5-4F7B-91FF-745E98518D52}"/>
              </a:ext>
            </a:extLst>
          </p:cNvPr>
          <p:cNvPicPr>
            <a:picLocks noChangeAspect="1"/>
          </p:cNvPicPr>
          <p:nvPr/>
        </p:nvPicPr>
        <p:blipFill>
          <a:blip r:embed="rId2">
            <a:alphaModFix amt="90000"/>
          </a:blip>
          <a:stretch>
            <a:fillRect/>
          </a:stretch>
        </p:blipFill>
        <p:spPr>
          <a:xfrm>
            <a:off x="6330893" y="2002414"/>
            <a:ext cx="5022907" cy="2825384"/>
          </a:xfrm>
          <a:prstGeom prst="rect">
            <a:avLst/>
          </a:prstGeom>
        </p:spPr>
      </p:pic>
    </p:spTree>
    <p:extLst>
      <p:ext uri="{BB962C8B-B14F-4D97-AF65-F5344CB8AC3E}">
        <p14:creationId xmlns:p14="http://schemas.microsoft.com/office/powerpoint/2010/main" val="2917950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1">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5D5F25-2242-41DD-AA1D-1880658E6CFF}"/>
              </a:ext>
            </a:extLst>
          </p:cNvPr>
          <p:cNvSpPr>
            <a:spLocks noGrp="1"/>
          </p:cNvSpPr>
          <p:nvPr>
            <p:ph type="title"/>
          </p:nvPr>
        </p:nvSpPr>
        <p:spPr>
          <a:xfrm>
            <a:off x="838199" y="-30645"/>
            <a:ext cx="4581525" cy="2076450"/>
          </a:xfrm>
        </p:spPr>
        <p:txBody>
          <a:bodyPr anchor="b">
            <a:normAutofit/>
          </a:bodyPr>
          <a:lstStyle/>
          <a:p>
            <a:r>
              <a:rPr lang="en-CA" sz="4400" dirty="0">
                <a:solidFill>
                  <a:schemeClr val="tx1"/>
                </a:solidFill>
              </a:rPr>
              <a:t>Routing</a:t>
            </a:r>
          </a:p>
        </p:txBody>
      </p:sp>
      <p:sp>
        <p:nvSpPr>
          <p:cNvPr id="3" name="Content Placeholder 2">
            <a:extLst>
              <a:ext uri="{FF2B5EF4-FFF2-40B4-BE49-F238E27FC236}">
                <a16:creationId xmlns:a16="http://schemas.microsoft.com/office/drawing/2014/main" id="{6011DC85-EEFF-4ECB-B505-357BD823FE19}"/>
              </a:ext>
            </a:extLst>
          </p:cNvPr>
          <p:cNvSpPr>
            <a:spLocks noGrp="1"/>
          </p:cNvSpPr>
          <p:nvPr>
            <p:ph idx="1"/>
          </p:nvPr>
        </p:nvSpPr>
        <p:spPr>
          <a:xfrm>
            <a:off x="838199" y="2292627"/>
            <a:ext cx="4581526" cy="3884336"/>
          </a:xfrm>
        </p:spPr>
        <p:txBody>
          <a:bodyPr>
            <a:normAutofit/>
          </a:bodyPr>
          <a:lstStyle/>
          <a:p>
            <a:r>
              <a:rPr lang="en-CA" sz="1800" dirty="0">
                <a:solidFill>
                  <a:schemeClr val="tx2">
                    <a:alpha val="60000"/>
                  </a:schemeClr>
                </a:solidFill>
              </a:rPr>
              <a:t>Once the connection is done the next step is routing so we can use the autoroute option to layout the trace or we can do it manually using the PCB tools. </a:t>
            </a:r>
          </a:p>
          <a:p>
            <a:r>
              <a:rPr lang="en-CA" sz="1800" dirty="0">
                <a:solidFill>
                  <a:schemeClr val="tx2">
                    <a:alpha val="60000"/>
                  </a:schemeClr>
                </a:solidFill>
              </a:rPr>
              <a:t>If the circuit is complex and large then auto routing is preferred else you can go with manual routing in case of simple circuits.</a:t>
            </a:r>
          </a:p>
          <a:p>
            <a:r>
              <a:rPr lang="en-CA" sz="1800" dirty="0">
                <a:solidFill>
                  <a:schemeClr val="tx2">
                    <a:alpha val="60000"/>
                  </a:schemeClr>
                </a:solidFill>
              </a:rPr>
              <a:t>For </a:t>
            </a:r>
            <a:r>
              <a:rPr lang="en-CA" sz="1800" dirty="0" err="1">
                <a:solidFill>
                  <a:schemeClr val="tx2">
                    <a:alpha val="60000"/>
                  </a:schemeClr>
                </a:solidFill>
              </a:rPr>
              <a:t>autorouting</a:t>
            </a:r>
            <a:r>
              <a:rPr lang="en-CA" sz="1800" dirty="0">
                <a:solidFill>
                  <a:schemeClr val="tx2">
                    <a:alpha val="60000"/>
                  </a:schemeClr>
                </a:solidFill>
              </a:rPr>
              <a:t> select the Auto Route option under the Route menu.</a:t>
            </a:r>
          </a:p>
          <a:p>
            <a:endParaRPr lang="en-CA" sz="1800" dirty="0">
              <a:solidFill>
                <a:schemeClr val="tx2">
                  <a:alpha val="60000"/>
                </a:schemeClr>
              </a:solidFill>
            </a:endParaRPr>
          </a:p>
        </p:txBody>
      </p:sp>
      <p:pic>
        <p:nvPicPr>
          <p:cNvPr id="5" name="Picture 4">
            <a:extLst>
              <a:ext uri="{FF2B5EF4-FFF2-40B4-BE49-F238E27FC236}">
                <a16:creationId xmlns:a16="http://schemas.microsoft.com/office/drawing/2014/main" id="{203198A4-9319-4D2F-B553-3F86903847EC}"/>
              </a:ext>
            </a:extLst>
          </p:cNvPr>
          <p:cNvPicPr>
            <a:picLocks noChangeAspect="1"/>
          </p:cNvPicPr>
          <p:nvPr/>
        </p:nvPicPr>
        <p:blipFill>
          <a:blip r:embed="rId2">
            <a:alphaModFix amt="90000"/>
          </a:blip>
          <a:stretch>
            <a:fillRect/>
          </a:stretch>
        </p:blipFill>
        <p:spPr>
          <a:xfrm>
            <a:off x="5528603" y="857251"/>
            <a:ext cx="5825197" cy="5205924"/>
          </a:xfrm>
          <a:prstGeom prst="rect">
            <a:avLst/>
          </a:prstGeom>
        </p:spPr>
      </p:pic>
    </p:spTree>
    <p:extLst>
      <p:ext uri="{BB962C8B-B14F-4D97-AF65-F5344CB8AC3E}">
        <p14:creationId xmlns:p14="http://schemas.microsoft.com/office/powerpoint/2010/main" val="3705985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59E0-0C06-4F5E-ACB8-1910833AE0CA}"/>
              </a:ext>
            </a:extLst>
          </p:cNvPr>
          <p:cNvSpPr>
            <a:spLocks noGrp="1"/>
          </p:cNvSpPr>
          <p:nvPr>
            <p:ph type="title"/>
          </p:nvPr>
        </p:nvSpPr>
        <p:spPr/>
        <p:txBody>
          <a:bodyPr/>
          <a:lstStyle/>
          <a:p>
            <a:r>
              <a:rPr lang="en-CA" dirty="0">
                <a:solidFill>
                  <a:schemeClr val="tx1"/>
                </a:solidFill>
              </a:rPr>
              <a:t>PCB Design Layout</a:t>
            </a:r>
          </a:p>
        </p:txBody>
      </p:sp>
      <p:pic>
        <p:nvPicPr>
          <p:cNvPr id="5" name="Content Placeholder 4">
            <a:extLst>
              <a:ext uri="{FF2B5EF4-FFF2-40B4-BE49-F238E27FC236}">
                <a16:creationId xmlns:a16="http://schemas.microsoft.com/office/drawing/2014/main" id="{9FDEC8E4-BF27-42E7-8301-EA5AF0D16E96}"/>
              </a:ext>
            </a:extLst>
          </p:cNvPr>
          <p:cNvPicPr>
            <a:picLocks noGrp="1" noChangeAspect="1"/>
          </p:cNvPicPr>
          <p:nvPr>
            <p:ph idx="1"/>
          </p:nvPr>
        </p:nvPicPr>
        <p:blipFill>
          <a:blip r:embed="rId2"/>
          <a:stretch>
            <a:fillRect/>
          </a:stretch>
        </p:blipFill>
        <p:spPr>
          <a:xfrm>
            <a:off x="2539675" y="2178050"/>
            <a:ext cx="7112649" cy="3998913"/>
          </a:xfrm>
        </p:spPr>
      </p:pic>
    </p:spTree>
    <p:extLst>
      <p:ext uri="{BB962C8B-B14F-4D97-AF65-F5344CB8AC3E}">
        <p14:creationId xmlns:p14="http://schemas.microsoft.com/office/powerpoint/2010/main" val="2887509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ame 12">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454524-91B0-4885-A725-060928F5607D}"/>
              </a:ext>
            </a:extLst>
          </p:cNvPr>
          <p:cNvSpPr>
            <a:spLocks noGrp="1"/>
          </p:cNvSpPr>
          <p:nvPr>
            <p:ph type="title"/>
          </p:nvPr>
        </p:nvSpPr>
        <p:spPr>
          <a:xfrm>
            <a:off x="838199" y="0"/>
            <a:ext cx="4581525" cy="2076450"/>
          </a:xfrm>
        </p:spPr>
        <p:txBody>
          <a:bodyPr anchor="b">
            <a:normAutofit/>
          </a:bodyPr>
          <a:lstStyle/>
          <a:p>
            <a:r>
              <a:rPr lang="en-CA" sz="4400" dirty="0">
                <a:solidFill>
                  <a:schemeClr val="tx1"/>
                </a:solidFill>
              </a:rPr>
              <a:t>PCB Design </a:t>
            </a:r>
          </a:p>
        </p:txBody>
      </p:sp>
      <p:sp>
        <p:nvSpPr>
          <p:cNvPr id="4" name="Content Placeholder 3">
            <a:extLst>
              <a:ext uri="{FF2B5EF4-FFF2-40B4-BE49-F238E27FC236}">
                <a16:creationId xmlns:a16="http://schemas.microsoft.com/office/drawing/2014/main" id="{F09CE923-C605-48B3-8785-00FB456CBFBD}"/>
              </a:ext>
            </a:extLst>
          </p:cNvPr>
          <p:cNvSpPr>
            <a:spLocks noGrp="1"/>
          </p:cNvSpPr>
          <p:nvPr>
            <p:ph idx="1"/>
          </p:nvPr>
        </p:nvSpPr>
        <p:spPr>
          <a:xfrm>
            <a:off x="838199" y="2186609"/>
            <a:ext cx="4581526" cy="3990353"/>
          </a:xfrm>
        </p:spPr>
        <p:txBody>
          <a:bodyPr>
            <a:normAutofit/>
          </a:bodyPr>
          <a:lstStyle/>
          <a:p>
            <a:r>
              <a:rPr lang="en-CA" sz="2000" dirty="0">
                <a:solidFill>
                  <a:schemeClr val="tx2">
                    <a:alpha val="60000"/>
                  </a:schemeClr>
                </a:solidFill>
              </a:rPr>
              <a:t>Once we have made proper routing we can generate the desired files which will be used for manufacturing the PCB.</a:t>
            </a:r>
          </a:p>
          <a:p>
            <a:r>
              <a:rPr lang="en-CA" sz="2000" dirty="0">
                <a:solidFill>
                  <a:schemeClr val="tx2">
                    <a:alpha val="60000"/>
                  </a:schemeClr>
                </a:solidFill>
              </a:rPr>
              <a:t>We can generate the Gerber file, Bill of materials, or we can check if the tracks are proper using the Design Rule Check(DRC) ,get the 2D and 3D view of the PCB design.  </a:t>
            </a:r>
          </a:p>
          <a:p>
            <a:endParaRPr lang="en-CA" sz="1800" dirty="0">
              <a:solidFill>
                <a:schemeClr val="tx2">
                  <a:alpha val="60000"/>
                </a:schemeClr>
              </a:solidFill>
            </a:endParaRPr>
          </a:p>
        </p:txBody>
      </p:sp>
      <p:pic>
        <p:nvPicPr>
          <p:cNvPr id="6" name="Picture 5">
            <a:extLst>
              <a:ext uri="{FF2B5EF4-FFF2-40B4-BE49-F238E27FC236}">
                <a16:creationId xmlns:a16="http://schemas.microsoft.com/office/drawing/2014/main" id="{25B4BC3A-E333-42AA-9EA1-B7C7D6BBBBC3}"/>
              </a:ext>
            </a:extLst>
          </p:cNvPr>
          <p:cNvPicPr>
            <a:picLocks noChangeAspect="1"/>
          </p:cNvPicPr>
          <p:nvPr/>
        </p:nvPicPr>
        <p:blipFill>
          <a:blip r:embed="rId2">
            <a:alphaModFix amt="90000"/>
          </a:blip>
          <a:stretch>
            <a:fillRect/>
          </a:stretch>
        </p:blipFill>
        <p:spPr>
          <a:xfrm>
            <a:off x="6330893" y="2322624"/>
            <a:ext cx="5022907" cy="2184964"/>
          </a:xfrm>
          <a:prstGeom prst="rect">
            <a:avLst/>
          </a:prstGeom>
        </p:spPr>
      </p:pic>
    </p:spTree>
    <p:extLst>
      <p:ext uri="{BB962C8B-B14F-4D97-AF65-F5344CB8AC3E}">
        <p14:creationId xmlns:p14="http://schemas.microsoft.com/office/powerpoint/2010/main" val="3882806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87E4-CCBB-4C54-B95F-A5D2A6ECEA7F}"/>
              </a:ext>
            </a:extLst>
          </p:cNvPr>
          <p:cNvSpPr>
            <a:spLocks noGrp="1"/>
          </p:cNvSpPr>
          <p:nvPr>
            <p:ph type="title"/>
          </p:nvPr>
        </p:nvSpPr>
        <p:spPr/>
        <p:txBody>
          <a:bodyPr/>
          <a:lstStyle/>
          <a:p>
            <a:r>
              <a:rPr lang="en-CA" dirty="0">
                <a:solidFill>
                  <a:schemeClr val="tx1"/>
                </a:solidFill>
              </a:rPr>
              <a:t>Generating BOM</a:t>
            </a:r>
          </a:p>
        </p:txBody>
      </p:sp>
      <p:pic>
        <p:nvPicPr>
          <p:cNvPr id="5" name="Content Placeholder 4">
            <a:extLst>
              <a:ext uri="{FF2B5EF4-FFF2-40B4-BE49-F238E27FC236}">
                <a16:creationId xmlns:a16="http://schemas.microsoft.com/office/drawing/2014/main" id="{B76DFE57-9518-40B7-B1BD-6F885716ACB2}"/>
              </a:ext>
            </a:extLst>
          </p:cNvPr>
          <p:cNvPicPr>
            <a:picLocks noGrp="1" noChangeAspect="1"/>
          </p:cNvPicPr>
          <p:nvPr>
            <p:ph idx="1"/>
          </p:nvPr>
        </p:nvPicPr>
        <p:blipFill rotWithShape="1">
          <a:blip r:embed="rId2"/>
          <a:srcRect b="4559"/>
          <a:stretch/>
        </p:blipFill>
        <p:spPr>
          <a:xfrm>
            <a:off x="2539675" y="2178050"/>
            <a:ext cx="7112649" cy="3828855"/>
          </a:xfrm>
        </p:spPr>
      </p:pic>
    </p:spTree>
    <p:extLst>
      <p:ext uri="{BB962C8B-B14F-4D97-AF65-F5344CB8AC3E}">
        <p14:creationId xmlns:p14="http://schemas.microsoft.com/office/powerpoint/2010/main" val="3878412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1">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44CF8B-78A0-48AF-B729-B61E747C4F15}"/>
              </a:ext>
            </a:extLst>
          </p:cNvPr>
          <p:cNvSpPr>
            <a:spLocks noGrp="1"/>
          </p:cNvSpPr>
          <p:nvPr>
            <p:ph type="title"/>
          </p:nvPr>
        </p:nvSpPr>
        <p:spPr>
          <a:xfrm>
            <a:off x="838200" y="247651"/>
            <a:ext cx="4581525" cy="2076450"/>
          </a:xfrm>
        </p:spPr>
        <p:txBody>
          <a:bodyPr anchor="b">
            <a:normAutofit/>
          </a:bodyPr>
          <a:lstStyle/>
          <a:p>
            <a:r>
              <a:rPr lang="en-CA" sz="4400" dirty="0">
                <a:solidFill>
                  <a:schemeClr val="tx1"/>
                </a:solidFill>
              </a:rPr>
              <a:t>Gerber File</a:t>
            </a:r>
          </a:p>
        </p:txBody>
      </p:sp>
      <p:sp>
        <p:nvSpPr>
          <p:cNvPr id="3" name="Content Placeholder 2">
            <a:extLst>
              <a:ext uri="{FF2B5EF4-FFF2-40B4-BE49-F238E27FC236}">
                <a16:creationId xmlns:a16="http://schemas.microsoft.com/office/drawing/2014/main" id="{42AB65BA-79D0-4DB1-91E7-146159DCD548}"/>
              </a:ext>
            </a:extLst>
          </p:cNvPr>
          <p:cNvSpPr>
            <a:spLocks noGrp="1"/>
          </p:cNvSpPr>
          <p:nvPr>
            <p:ph idx="1"/>
          </p:nvPr>
        </p:nvSpPr>
        <p:spPr>
          <a:xfrm>
            <a:off x="838199" y="2571753"/>
            <a:ext cx="4581526" cy="3605210"/>
          </a:xfrm>
        </p:spPr>
        <p:txBody>
          <a:bodyPr>
            <a:normAutofit fontScale="85000" lnSpcReduction="10000"/>
          </a:bodyPr>
          <a:lstStyle/>
          <a:p>
            <a:r>
              <a:rPr lang="en-CA" sz="1800" dirty="0">
                <a:solidFill>
                  <a:schemeClr val="tx2">
                    <a:alpha val="60000"/>
                  </a:schemeClr>
                </a:solidFill>
              </a:rPr>
              <a:t>A </a:t>
            </a:r>
            <a:r>
              <a:rPr lang="en-CA" sz="1800" dirty="0" err="1">
                <a:solidFill>
                  <a:schemeClr val="tx2">
                    <a:alpha val="60000"/>
                  </a:schemeClr>
                </a:solidFill>
              </a:rPr>
              <a:t>gerber</a:t>
            </a:r>
            <a:r>
              <a:rPr lang="en-CA" sz="1800" dirty="0">
                <a:solidFill>
                  <a:schemeClr val="tx2">
                    <a:alpha val="60000"/>
                  </a:schemeClr>
                </a:solidFill>
              </a:rPr>
              <a:t> file is a file format used for PCB manufacturing.</a:t>
            </a:r>
          </a:p>
          <a:p>
            <a:r>
              <a:rPr lang="en-CA" sz="1800" dirty="0">
                <a:solidFill>
                  <a:schemeClr val="tx2">
                    <a:alpha val="60000"/>
                  </a:schemeClr>
                </a:solidFill>
              </a:rPr>
              <a:t>Fabrication machines can use this file to layout electrical connections such as trace and pads. The file also contains information on drilling and milling the completed circuit board.</a:t>
            </a:r>
          </a:p>
          <a:p>
            <a:r>
              <a:rPr lang="en-CA" sz="1800" dirty="0">
                <a:solidFill>
                  <a:schemeClr val="tx2">
                    <a:alpha val="60000"/>
                  </a:schemeClr>
                </a:solidFill>
              </a:rPr>
              <a:t>The standard file extension is .GBR or .</a:t>
            </a:r>
            <a:r>
              <a:rPr lang="en-CA" sz="1800" dirty="0" err="1">
                <a:solidFill>
                  <a:schemeClr val="tx2">
                    <a:alpha val="60000"/>
                  </a:schemeClr>
                </a:solidFill>
              </a:rPr>
              <a:t>gbr</a:t>
            </a:r>
            <a:r>
              <a:rPr lang="en-CA" sz="1800" dirty="0">
                <a:solidFill>
                  <a:schemeClr val="tx2">
                    <a:alpha val="60000"/>
                  </a:schemeClr>
                </a:solidFill>
              </a:rPr>
              <a:t> though other file </a:t>
            </a:r>
            <a:r>
              <a:rPr lang="en-CA" sz="1800" dirty="0" err="1">
                <a:solidFill>
                  <a:schemeClr val="tx2">
                    <a:alpha val="60000"/>
                  </a:schemeClr>
                </a:solidFill>
              </a:rPr>
              <a:t>extensons</a:t>
            </a:r>
            <a:r>
              <a:rPr lang="en-CA" sz="1800" dirty="0">
                <a:solidFill>
                  <a:schemeClr val="tx2">
                    <a:alpha val="60000"/>
                  </a:schemeClr>
                </a:solidFill>
              </a:rPr>
              <a:t> are also used.</a:t>
            </a:r>
          </a:p>
          <a:p>
            <a:r>
              <a:rPr lang="en-CA" sz="1800" dirty="0">
                <a:solidFill>
                  <a:schemeClr val="tx2">
                    <a:alpha val="60000"/>
                  </a:schemeClr>
                </a:solidFill>
              </a:rPr>
              <a:t>Under fabrication menu click on </a:t>
            </a:r>
            <a:r>
              <a:rPr lang="en-CA" sz="1800" dirty="0" err="1">
                <a:solidFill>
                  <a:schemeClr val="tx2">
                    <a:alpha val="60000"/>
                  </a:schemeClr>
                </a:solidFill>
              </a:rPr>
              <a:t>gerber</a:t>
            </a:r>
            <a:r>
              <a:rPr lang="en-CA" sz="1800" dirty="0">
                <a:solidFill>
                  <a:schemeClr val="tx2">
                    <a:alpha val="60000"/>
                  </a:schemeClr>
                </a:solidFill>
              </a:rPr>
              <a:t> file and then you will get an option to export the file so download the file by clicking at that option.</a:t>
            </a:r>
          </a:p>
          <a:p>
            <a:endParaRPr lang="en-CA" sz="1800" dirty="0">
              <a:solidFill>
                <a:schemeClr val="tx2">
                  <a:alpha val="60000"/>
                </a:schemeClr>
              </a:solidFill>
            </a:endParaRPr>
          </a:p>
        </p:txBody>
      </p:sp>
      <p:pic>
        <p:nvPicPr>
          <p:cNvPr id="5" name="Picture 4">
            <a:extLst>
              <a:ext uri="{FF2B5EF4-FFF2-40B4-BE49-F238E27FC236}">
                <a16:creationId xmlns:a16="http://schemas.microsoft.com/office/drawing/2014/main" id="{C57D6CEC-9E4D-420E-B1AE-1A2737E72DC1}"/>
              </a:ext>
            </a:extLst>
          </p:cNvPr>
          <p:cNvPicPr>
            <a:picLocks noChangeAspect="1"/>
          </p:cNvPicPr>
          <p:nvPr/>
        </p:nvPicPr>
        <p:blipFill rotWithShape="1">
          <a:blip r:embed="rId2"/>
          <a:srcRect l="24608" r="21767" b="6165"/>
          <a:stretch/>
        </p:blipFill>
        <p:spPr>
          <a:xfrm>
            <a:off x="6096000" y="488578"/>
            <a:ext cx="5606425" cy="5518328"/>
          </a:xfrm>
          <a:prstGeom prst="rect">
            <a:avLst/>
          </a:prstGeom>
        </p:spPr>
      </p:pic>
    </p:spTree>
    <p:extLst>
      <p:ext uri="{BB962C8B-B14F-4D97-AF65-F5344CB8AC3E}">
        <p14:creationId xmlns:p14="http://schemas.microsoft.com/office/powerpoint/2010/main" val="1487067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91CBF-0901-4FA8-9363-B0DB5E7E5D6D}"/>
              </a:ext>
            </a:extLst>
          </p:cNvPr>
          <p:cNvSpPr>
            <a:spLocks noGrp="1"/>
          </p:cNvSpPr>
          <p:nvPr>
            <p:ph type="title"/>
          </p:nvPr>
        </p:nvSpPr>
        <p:spPr/>
        <p:txBody>
          <a:bodyPr/>
          <a:lstStyle/>
          <a:p>
            <a:r>
              <a:rPr kumimoji="0" lang="en-US" sz="3600" b="0" i="0" u="none" strike="noStrike" kern="1200" cap="all" spc="0" normalizeH="0" baseline="0" noProof="0" dirty="0">
                <a:ln>
                  <a:noFill/>
                </a:ln>
                <a:solidFill>
                  <a:prstClr val="black"/>
                </a:solidFill>
                <a:effectLst>
                  <a:outerShdw blurRad="177800" dist="38100" dir="2700000" algn="tl">
                    <a:srgbClr val="000000">
                      <a:alpha val="24000"/>
                    </a:srgbClr>
                  </a:outerShdw>
                </a:effectLst>
                <a:uLnTx/>
                <a:uFillTx/>
                <a:latin typeface="Tw Cen MT" panose="020B0602020104020603"/>
                <a:ea typeface="+mj-ea"/>
                <a:cs typeface="+mj-cs"/>
              </a:rPr>
              <a:t>IoT based Visitor Counter using </a:t>
            </a:r>
            <a:r>
              <a:rPr kumimoji="0" lang="en-US" sz="3600" b="0" i="0" u="none" strike="noStrike" kern="1200" cap="all" spc="0" normalizeH="0" baseline="0" noProof="0" dirty="0" err="1">
                <a:ln>
                  <a:noFill/>
                </a:ln>
                <a:solidFill>
                  <a:prstClr val="black"/>
                </a:solidFill>
                <a:effectLst>
                  <a:outerShdw blurRad="177800" dist="38100" dir="2700000" algn="tl">
                    <a:srgbClr val="000000">
                      <a:alpha val="24000"/>
                    </a:srgbClr>
                  </a:outerShdw>
                </a:effectLst>
                <a:uLnTx/>
                <a:uFillTx/>
                <a:latin typeface="Tw Cen MT" panose="020B0602020104020603"/>
                <a:ea typeface="+mj-ea"/>
                <a:cs typeface="+mj-cs"/>
              </a:rPr>
              <a:t>Beaglebone</a:t>
            </a:r>
            <a:r>
              <a:rPr kumimoji="0" lang="en-US" sz="3600" b="0" i="0" u="none" strike="noStrike" kern="1200" cap="all" spc="0" normalizeH="0" baseline="0" noProof="0" dirty="0">
                <a:ln>
                  <a:noFill/>
                </a:ln>
                <a:solidFill>
                  <a:prstClr val="black"/>
                </a:solidFill>
                <a:effectLst>
                  <a:outerShdw blurRad="177800" dist="38100" dir="2700000" algn="tl">
                    <a:srgbClr val="000000">
                      <a:alpha val="24000"/>
                    </a:srgbClr>
                  </a:outerShdw>
                </a:effectLst>
                <a:uLnTx/>
                <a:uFillTx/>
                <a:latin typeface="Tw Cen MT" panose="020B0602020104020603"/>
                <a:ea typeface="+mj-ea"/>
                <a:cs typeface="+mj-cs"/>
              </a:rPr>
              <a:t> Black</a:t>
            </a:r>
            <a:endParaRPr lang="en-CA" dirty="0"/>
          </a:p>
        </p:txBody>
      </p:sp>
      <p:pic>
        <p:nvPicPr>
          <p:cNvPr id="4" name="Content Placeholder 3">
            <a:extLst>
              <a:ext uri="{FF2B5EF4-FFF2-40B4-BE49-F238E27FC236}">
                <a16:creationId xmlns:a16="http://schemas.microsoft.com/office/drawing/2014/main" id="{B80C6D95-D0A3-49AB-9923-89EF651259E1}"/>
              </a:ext>
            </a:extLst>
          </p:cNvPr>
          <p:cNvPicPr>
            <a:picLocks noGrp="1" noChangeAspect="1"/>
          </p:cNvPicPr>
          <p:nvPr>
            <p:ph idx="1"/>
          </p:nvPr>
        </p:nvPicPr>
        <p:blipFill>
          <a:blip r:embed="rId2"/>
          <a:stretch>
            <a:fillRect/>
          </a:stretch>
        </p:blipFill>
        <p:spPr>
          <a:xfrm>
            <a:off x="2065775" y="2178050"/>
            <a:ext cx="8060449" cy="3998913"/>
          </a:xfrm>
          <a:prstGeom prst="rect">
            <a:avLst/>
          </a:prstGeom>
        </p:spPr>
      </p:pic>
    </p:spTree>
    <p:extLst>
      <p:ext uri="{BB962C8B-B14F-4D97-AF65-F5344CB8AC3E}">
        <p14:creationId xmlns:p14="http://schemas.microsoft.com/office/powerpoint/2010/main" val="1156324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2A1CE-BDF7-4A18-B590-ED315A2CA629}"/>
              </a:ext>
            </a:extLst>
          </p:cNvPr>
          <p:cNvSpPr>
            <a:spLocks noGrp="1"/>
          </p:cNvSpPr>
          <p:nvPr>
            <p:ph type="title"/>
          </p:nvPr>
        </p:nvSpPr>
        <p:spPr/>
        <p:txBody>
          <a:bodyPr/>
          <a:lstStyle/>
          <a:p>
            <a:r>
              <a:rPr lang="en-CA" dirty="0">
                <a:solidFill>
                  <a:schemeClr val="tx1"/>
                </a:solidFill>
              </a:rPr>
              <a:t>Gerber views</a:t>
            </a:r>
          </a:p>
        </p:txBody>
      </p:sp>
      <p:sp>
        <p:nvSpPr>
          <p:cNvPr id="3" name="Content Placeholder 2">
            <a:extLst>
              <a:ext uri="{FF2B5EF4-FFF2-40B4-BE49-F238E27FC236}">
                <a16:creationId xmlns:a16="http://schemas.microsoft.com/office/drawing/2014/main" id="{709E4CEA-1B30-4541-80F4-1F22B9B45B8D}"/>
              </a:ext>
            </a:extLst>
          </p:cNvPr>
          <p:cNvSpPr>
            <a:spLocks noGrp="1"/>
          </p:cNvSpPr>
          <p:nvPr>
            <p:ph idx="1"/>
          </p:nvPr>
        </p:nvSpPr>
        <p:spPr/>
        <p:txBody>
          <a:bodyPr>
            <a:normAutofit fontScale="85000" lnSpcReduction="10000"/>
          </a:bodyPr>
          <a:lstStyle/>
          <a:p>
            <a:r>
              <a:rPr lang="en-CA" dirty="0"/>
              <a:t>We can generate the </a:t>
            </a:r>
            <a:r>
              <a:rPr lang="en-CA" dirty="0" err="1"/>
              <a:t>gerber</a:t>
            </a:r>
            <a:r>
              <a:rPr lang="en-CA" dirty="0"/>
              <a:t> files using </a:t>
            </a:r>
            <a:r>
              <a:rPr lang="en-CA" dirty="0" err="1"/>
              <a:t>EasyEda</a:t>
            </a:r>
            <a:r>
              <a:rPr lang="en-CA" dirty="0"/>
              <a:t> but we cannot view it using the same software as it is no longer supported in this.</a:t>
            </a:r>
          </a:p>
          <a:p>
            <a:r>
              <a:rPr lang="en-CA" dirty="0"/>
              <a:t>We need some third party software to view the </a:t>
            </a:r>
            <a:r>
              <a:rPr lang="en-CA" dirty="0" err="1"/>
              <a:t>gerber</a:t>
            </a:r>
            <a:r>
              <a:rPr lang="en-CA" dirty="0"/>
              <a:t> file data or we can also use online web based tools and directly drag the file there.</a:t>
            </a:r>
          </a:p>
          <a:p>
            <a:r>
              <a:rPr lang="en-CA" dirty="0"/>
              <a:t>This file helps us to see how the final PCB would like after the manufacturing.</a:t>
            </a:r>
          </a:p>
          <a:p>
            <a:r>
              <a:rPr lang="en-CA" dirty="0"/>
              <a:t>In the next slide we will show the </a:t>
            </a:r>
            <a:r>
              <a:rPr lang="en-CA" dirty="0" err="1"/>
              <a:t>gerber</a:t>
            </a:r>
            <a:r>
              <a:rPr lang="en-CA" dirty="0"/>
              <a:t> file using the online web based tool known as Online Gerber Viewer by </a:t>
            </a:r>
            <a:r>
              <a:rPr lang="en-CA" dirty="0" err="1"/>
              <a:t>PCBWay</a:t>
            </a:r>
            <a:r>
              <a:rPr lang="en-CA" dirty="0"/>
              <a:t>.</a:t>
            </a:r>
          </a:p>
        </p:txBody>
      </p:sp>
    </p:spTree>
    <p:extLst>
      <p:ext uri="{BB962C8B-B14F-4D97-AF65-F5344CB8AC3E}">
        <p14:creationId xmlns:p14="http://schemas.microsoft.com/office/powerpoint/2010/main" val="1248671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C0671-03DE-4A51-A7D6-50DFD811528D}"/>
              </a:ext>
            </a:extLst>
          </p:cNvPr>
          <p:cNvSpPr>
            <a:spLocks noGrp="1"/>
          </p:cNvSpPr>
          <p:nvPr>
            <p:ph type="title"/>
          </p:nvPr>
        </p:nvSpPr>
        <p:spPr/>
        <p:txBody>
          <a:bodyPr>
            <a:normAutofit/>
          </a:bodyPr>
          <a:lstStyle/>
          <a:p>
            <a:r>
              <a:rPr lang="en-CA" dirty="0">
                <a:solidFill>
                  <a:schemeClr val="tx1"/>
                </a:solidFill>
              </a:rPr>
              <a:t>Gerber Views : Layer View</a:t>
            </a:r>
          </a:p>
        </p:txBody>
      </p:sp>
      <p:pic>
        <p:nvPicPr>
          <p:cNvPr id="5" name="Content Placeholder 4">
            <a:extLst>
              <a:ext uri="{FF2B5EF4-FFF2-40B4-BE49-F238E27FC236}">
                <a16:creationId xmlns:a16="http://schemas.microsoft.com/office/drawing/2014/main" id="{5195F953-F562-4B8D-9625-63FADD5BC416}"/>
              </a:ext>
            </a:extLst>
          </p:cNvPr>
          <p:cNvPicPr>
            <a:picLocks noGrp="1" noChangeAspect="1"/>
          </p:cNvPicPr>
          <p:nvPr>
            <p:ph idx="1"/>
          </p:nvPr>
        </p:nvPicPr>
        <p:blipFill rotWithShape="1">
          <a:blip r:embed="rId2"/>
          <a:srcRect t="3931" b="4604"/>
          <a:stretch/>
        </p:blipFill>
        <p:spPr>
          <a:xfrm>
            <a:off x="2539675" y="2335237"/>
            <a:ext cx="7112649" cy="3657600"/>
          </a:xfrm>
        </p:spPr>
      </p:pic>
    </p:spTree>
    <p:extLst>
      <p:ext uri="{BB962C8B-B14F-4D97-AF65-F5344CB8AC3E}">
        <p14:creationId xmlns:p14="http://schemas.microsoft.com/office/powerpoint/2010/main" val="1460995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23EE-F14D-4432-ABA4-D91C4F350C4B}"/>
              </a:ext>
            </a:extLst>
          </p:cNvPr>
          <p:cNvSpPr>
            <a:spLocks noGrp="1"/>
          </p:cNvSpPr>
          <p:nvPr>
            <p:ph type="title"/>
          </p:nvPr>
        </p:nvSpPr>
        <p:spPr/>
        <p:txBody>
          <a:bodyPr/>
          <a:lstStyle/>
          <a:p>
            <a:r>
              <a:rPr lang="en-CA" dirty="0">
                <a:solidFill>
                  <a:schemeClr val="tx1"/>
                </a:solidFill>
              </a:rPr>
              <a:t>Gerber Views : Top View</a:t>
            </a:r>
          </a:p>
        </p:txBody>
      </p:sp>
      <p:pic>
        <p:nvPicPr>
          <p:cNvPr id="5" name="Content Placeholder 4">
            <a:extLst>
              <a:ext uri="{FF2B5EF4-FFF2-40B4-BE49-F238E27FC236}">
                <a16:creationId xmlns:a16="http://schemas.microsoft.com/office/drawing/2014/main" id="{908068DB-3428-44FE-AC54-2B4FC68EC2CD}"/>
              </a:ext>
            </a:extLst>
          </p:cNvPr>
          <p:cNvPicPr>
            <a:picLocks noGrp="1" noChangeAspect="1"/>
          </p:cNvPicPr>
          <p:nvPr>
            <p:ph idx="1"/>
          </p:nvPr>
        </p:nvPicPr>
        <p:blipFill rotWithShape="1">
          <a:blip r:embed="rId2"/>
          <a:srcRect t="3227" b="4604"/>
          <a:stretch/>
        </p:blipFill>
        <p:spPr>
          <a:xfrm>
            <a:off x="2539675" y="2307102"/>
            <a:ext cx="7112649" cy="3685735"/>
          </a:xfrm>
        </p:spPr>
      </p:pic>
    </p:spTree>
    <p:extLst>
      <p:ext uri="{BB962C8B-B14F-4D97-AF65-F5344CB8AC3E}">
        <p14:creationId xmlns:p14="http://schemas.microsoft.com/office/powerpoint/2010/main" val="3024310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6F9D-EB21-42A9-9E35-B52B6C3AE4AE}"/>
              </a:ext>
            </a:extLst>
          </p:cNvPr>
          <p:cNvSpPr>
            <a:spLocks noGrp="1"/>
          </p:cNvSpPr>
          <p:nvPr>
            <p:ph type="title"/>
          </p:nvPr>
        </p:nvSpPr>
        <p:spPr/>
        <p:txBody>
          <a:bodyPr/>
          <a:lstStyle/>
          <a:p>
            <a:r>
              <a:rPr lang="en-CA" dirty="0">
                <a:solidFill>
                  <a:schemeClr val="tx1"/>
                </a:solidFill>
              </a:rPr>
              <a:t>Gerber Views : Bottom View</a:t>
            </a:r>
          </a:p>
        </p:txBody>
      </p:sp>
      <p:pic>
        <p:nvPicPr>
          <p:cNvPr id="7" name="Content Placeholder 6">
            <a:extLst>
              <a:ext uri="{FF2B5EF4-FFF2-40B4-BE49-F238E27FC236}">
                <a16:creationId xmlns:a16="http://schemas.microsoft.com/office/drawing/2014/main" id="{343EC20F-F33B-488B-83F0-3FC02D2ADC71}"/>
              </a:ext>
            </a:extLst>
          </p:cNvPr>
          <p:cNvPicPr>
            <a:picLocks noGrp="1" noChangeAspect="1"/>
          </p:cNvPicPr>
          <p:nvPr>
            <p:ph idx="1"/>
          </p:nvPr>
        </p:nvPicPr>
        <p:blipFill rotWithShape="1">
          <a:blip r:embed="rId2"/>
          <a:srcRect t="3579" b="4604"/>
          <a:stretch/>
        </p:blipFill>
        <p:spPr>
          <a:xfrm>
            <a:off x="2539675" y="2321169"/>
            <a:ext cx="7112649" cy="3671668"/>
          </a:xfrm>
        </p:spPr>
      </p:pic>
    </p:spTree>
    <p:extLst>
      <p:ext uri="{BB962C8B-B14F-4D97-AF65-F5344CB8AC3E}">
        <p14:creationId xmlns:p14="http://schemas.microsoft.com/office/powerpoint/2010/main" val="529429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ame 10">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44CD77-C417-4210-A9AB-EC98D8009097}"/>
              </a:ext>
            </a:extLst>
          </p:cNvPr>
          <p:cNvSpPr>
            <a:spLocks noGrp="1"/>
          </p:cNvSpPr>
          <p:nvPr>
            <p:ph type="title"/>
          </p:nvPr>
        </p:nvSpPr>
        <p:spPr>
          <a:xfrm>
            <a:off x="838199" y="-155623"/>
            <a:ext cx="4581525" cy="2076450"/>
          </a:xfrm>
        </p:spPr>
        <p:txBody>
          <a:bodyPr anchor="b">
            <a:normAutofit/>
          </a:bodyPr>
          <a:lstStyle/>
          <a:p>
            <a:r>
              <a:rPr lang="en-CA" sz="4400" dirty="0">
                <a:solidFill>
                  <a:schemeClr val="tx1"/>
                </a:solidFill>
              </a:rPr>
              <a:t>Zero PCB</a:t>
            </a:r>
          </a:p>
        </p:txBody>
      </p:sp>
      <p:sp>
        <p:nvSpPr>
          <p:cNvPr id="3" name="Content Placeholder 2">
            <a:extLst>
              <a:ext uri="{FF2B5EF4-FFF2-40B4-BE49-F238E27FC236}">
                <a16:creationId xmlns:a16="http://schemas.microsoft.com/office/drawing/2014/main" id="{B49DB114-BAA3-4BF9-9C23-CBC834D8456A}"/>
              </a:ext>
            </a:extLst>
          </p:cNvPr>
          <p:cNvSpPr>
            <a:spLocks noGrp="1"/>
          </p:cNvSpPr>
          <p:nvPr>
            <p:ph idx="1"/>
          </p:nvPr>
        </p:nvSpPr>
        <p:spPr>
          <a:xfrm>
            <a:off x="838199" y="2278967"/>
            <a:ext cx="4581526" cy="3897996"/>
          </a:xfrm>
        </p:spPr>
        <p:txBody>
          <a:bodyPr>
            <a:normAutofit fontScale="85000" lnSpcReduction="20000"/>
          </a:bodyPr>
          <a:lstStyle/>
          <a:p>
            <a:pPr>
              <a:lnSpc>
                <a:spcPct val="100000"/>
              </a:lnSpc>
            </a:pPr>
            <a:r>
              <a:rPr lang="en-US" sz="1800" dirty="0">
                <a:solidFill>
                  <a:schemeClr val="tx2">
                    <a:alpha val="60000"/>
                  </a:schemeClr>
                </a:solidFill>
              </a:rPr>
              <a:t>Zero Printed Circuit Board refers to an all-purpose &amp; conventional PCB that embeds the circuits arbitrarily to ensure the continuous functioning of the hardware.</a:t>
            </a:r>
          </a:p>
          <a:p>
            <a:pPr>
              <a:lnSpc>
                <a:spcPct val="100000"/>
              </a:lnSpc>
            </a:pPr>
            <a:r>
              <a:rPr lang="en-US" sz="1800" dirty="0">
                <a:solidFill>
                  <a:schemeClr val="tx2">
                    <a:alpha val="60000"/>
                  </a:schemeClr>
                </a:solidFill>
              </a:rPr>
              <a:t>The layers of general purpose circuit board are coated with copper as to allow appropriate soldering of the components of PCB. </a:t>
            </a:r>
          </a:p>
          <a:p>
            <a:pPr>
              <a:lnSpc>
                <a:spcPct val="100000"/>
              </a:lnSpc>
            </a:pPr>
            <a:r>
              <a:rPr lang="en-US" sz="1800" dirty="0">
                <a:solidFill>
                  <a:schemeClr val="tx2">
                    <a:alpha val="60000"/>
                  </a:schemeClr>
                </a:solidFill>
              </a:rPr>
              <a:t>Thus, it reduces the chances of any short circuit.</a:t>
            </a:r>
          </a:p>
          <a:p>
            <a:pPr>
              <a:lnSpc>
                <a:spcPct val="100000"/>
              </a:lnSpc>
            </a:pPr>
            <a:r>
              <a:rPr lang="en-US" sz="1800" dirty="0">
                <a:solidFill>
                  <a:schemeClr val="tx2">
                    <a:alpha val="60000"/>
                  </a:schemeClr>
                </a:solidFill>
              </a:rPr>
              <a:t>We tried to contact some of the manufacturers to get our design ready but due to cost constraints and quantity issues and some of them had delivery time issues due to the current circumstances so we couldn’t get the PCB manufactured so we preferred to go with Zero PCB.</a:t>
            </a:r>
          </a:p>
          <a:p>
            <a:pPr>
              <a:lnSpc>
                <a:spcPct val="100000"/>
              </a:lnSpc>
            </a:pPr>
            <a:endParaRPr lang="en-US" sz="1800" dirty="0">
              <a:solidFill>
                <a:schemeClr val="tx2">
                  <a:alpha val="60000"/>
                </a:schemeClr>
              </a:solidFill>
            </a:endParaRPr>
          </a:p>
        </p:txBody>
      </p:sp>
      <p:pic>
        <p:nvPicPr>
          <p:cNvPr id="4" name="Picture 3">
            <a:extLst>
              <a:ext uri="{FF2B5EF4-FFF2-40B4-BE49-F238E27FC236}">
                <a16:creationId xmlns:a16="http://schemas.microsoft.com/office/drawing/2014/main" id="{C4DEA59D-645C-49B9-8D39-55B60CCDFAE2}"/>
              </a:ext>
            </a:extLst>
          </p:cNvPr>
          <p:cNvPicPr>
            <a:picLocks noChangeAspect="1"/>
          </p:cNvPicPr>
          <p:nvPr/>
        </p:nvPicPr>
        <p:blipFill>
          <a:blip r:embed="rId2">
            <a:alphaModFix amt="90000"/>
          </a:blip>
          <a:stretch>
            <a:fillRect/>
          </a:stretch>
        </p:blipFill>
        <p:spPr>
          <a:xfrm>
            <a:off x="6330893" y="1719875"/>
            <a:ext cx="5022907" cy="3390462"/>
          </a:xfrm>
          <a:prstGeom prst="rect">
            <a:avLst/>
          </a:prstGeom>
        </p:spPr>
      </p:pic>
    </p:spTree>
    <p:extLst>
      <p:ext uri="{BB962C8B-B14F-4D97-AF65-F5344CB8AC3E}">
        <p14:creationId xmlns:p14="http://schemas.microsoft.com/office/powerpoint/2010/main" val="528020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183B-68B7-40F8-AD87-A2869D4A4C83}"/>
              </a:ext>
            </a:extLst>
          </p:cNvPr>
          <p:cNvSpPr>
            <a:spLocks noGrp="1"/>
          </p:cNvSpPr>
          <p:nvPr>
            <p:ph type="title"/>
          </p:nvPr>
        </p:nvSpPr>
        <p:spPr/>
        <p:txBody>
          <a:bodyPr/>
          <a:lstStyle/>
          <a:p>
            <a:r>
              <a:rPr lang="en-CA" dirty="0">
                <a:solidFill>
                  <a:schemeClr val="tx1"/>
                </a:solidFill>
              </a:rPr>
              <a:t>Conclusion </a:t>
            </a:r>
          </a:p>
        </p:txBody>
      </p:sp>
      <p:sp>
        <p:nvSpPr>
          <p:cNvPr id="3" name="Content Placeholder 2">
            <a:extLst>
              <a:ext uri="{FF2B5EF4-FFF2-40B4-BE49-F238E27FC236}">
                <a16:creationId xmlns:a16="http://schemas.microsoft.com/office/drawing/2014/main" id="{9C0BF2B4-8A61-4FEB-B52C-B378C2867900}"/>
              </a:ext>
            </a:extLst>
          </p:cNvPr>
          <p:cNvSpPr>
            <a:spLocks noGrp="1"/>
          </p:cNvSpPr>
          <p:nvPr>
            <p:ph idx="1"/>
          </p:nvPr>
        </p:nvSpPr>
        <p:spPr/>
        <p:txBody>
          <a:bodyPr/>
          <a:lstStyle/>
          <a:p>
            <a:r>
              <a:rPr lang="en-CA" dirty="0"/>
              <a:t>This is one of the final task towards the project requirement.</a:t>
            </a:r>
          </a:p>
          <a:p>
            <a:r>
              <a:rPr lang="en-CA" dirty="0" err="1"/>
              <a:t>Pcb</a:t>
            </a:r>
            <a:r>
              <a:rPr lang="en-CA" dirty="0"/>
              <a:t> Designing was successfully discussed in this task.</a:t>
            </a:r>
          </a:p>
          <a:p>
            <a:r>
              <a:rPr lang="en-CA" dirty="0"/>
              <a:t>PCB Design layout was made successfully.</a:t>
            </a:r>
          </a:p>
          <a:p>
            <a:r>
              <a:rPr lang="en-CA" dirty="0"/>
              <a:t>Gerber files were generated and viewed successfully.</a:t>
            </a:r>
          </a:p>
          <a:p>
            <a:endParaRPr lang="en-CA" dirty="0"/>
          </a:p>
          <a:p>
            <a:endParaRPr lang="en-CA" dirty="0"/>
          </a:p>
        </p:txBody>
      </p:sp>
    </p:spTree>
    <p:extLst>
      <p:ext uri="{BB962C8B-B14F-4D97-AF65-F5344CB8AC3E}">
        <p14:creationId xmlns:p14="http://schemas.microsoft.com/office/powerpoint/2010/main" val="4260471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71FDC-94AF-4309-8D24-26E04638BC46}"/>
              </a:ext>
            </a:extLst>
          </p:cNvPr>
          <p:cNvSpPr>
            <a:spLocks noGrp="1"/>
          </p:cNvSpPr>
          <p:nvPr>
            <p:ph type="title"/>
          </p:nvPr>
        </p:nvSpPr>
        <p:spPr/>
        <p:txBody>
          <a:bodyPr/>
          <a:lstStyle/>
          <a:p>
            <a:r>
              <a:rPr lang="en-CA" dirty="0">
                <a:solidFill>
                  <a:schemeClr val="tx1"/>
                </a:solidFill>
              </a:rPr>
              <a:t>References </a:t>
            </a:r>
          </a:p>
        </p:txBody>
      </p:sp>
      <p:sp>
        <p:nvSpPr>
          <p:cNvPr id="3" name="Content Placeholder 2">
            <a:extLst>
              <a:ext uri="{FF2B5EF4-FFF2-40B4-BE49-F238E27FC236}">
                <a16:creationId xmlns:a16="http://schemas.microsoft.com/office/drawing/2014/main" id="{D4B212AC-7CCA-4D79-8C82-30955793D328}"/>
              </a:ext>
            </a:extLst>
          </p:cNvPr>
          <p:cNvSpPr>
            <a:spLocks noGrp="1"/>
          </p:cNvSpPr>
          <p:nvPr>
            <p:ph idx="1"/>
          </p:nvPr>
        </p:nvSpPr>
        <p:spPr/>
        <p:txBody>
          <a:bodyPr>
            <a:normAutofit fontScale="55000" lnSpcReduction="20000"/>
          </a:bodyPr>
          <a:lstStyle/>
          <a:p>
            <a:r>
              <a:rPr lang="en-CA" dirty="0"/>
              <a:t>Aqeel, A. (2018, March 12). Different Types of PCB (Printed Circuit Board). Retrieved from TEP technopreneur: </a:t>
            </a:r>
            <a:r>
              <a:rPr lang="en-CA" dirty="0">
                <a:hlinkClick r:id="rId2"/>
              </a:rPr>
              <a:t>https://www.theengineeringprojects.com/2018/03/different-types-of-pcb-printed-circuit-board.html</a:t>
            </a:r>
            <a:endParaRPr lang="en-CA" dirty="0"/>
          </a:p>
          <a:p>
            <a:r>
              <a:rPr lang="en-CA" dirty="0"/>
              <a:t>How to Design a PCB: printed circuit board layout. (n.d.). Retrieved from </a:t>
            </a:r>
            <a:r>
              <a:rPr lang="en-CA" dirty="0" err="1"/>
              <a:t>electronicsnotes</a:t>
            </a:r>
            <a:r>
              <a:rPr lang="en-CA" dirty="0"/>
              <a:t>: </a:t>
            </a:r>
            <a:r>
              <a:rPr lang="en-CA" dirty="0">
                <a:hlinkClick r:id="rId3"/>
              </a:rPr>
              <a:t>https://www.electronics-notes.com/articles/analogue_circuits/pcb-design/how-to-design-pcb-board-basics.php</a:t>
            </a:r>
            <a:endParaRPr lang="en-CA" dirty="0"/>
          </a:p>
          <a:p>
            <a:r>
              <a:rPr lang="en-CA" dirty="0"/>
              <a:t>Lin, K. (2014, January 20). Printed Circuit Board Design Flow. Retrieved from </a:t>
            </a:r>
            <a:r>
              <a:rPr lang="en-CA" dirty="0" err="1"/>
              <a:t>PCBWay</a:t>
            </a:r>
            <a:r>
              <a:rPr lang="en-CA" dirty="0"/>
              <a:t>: </a:t>
            </a:r>
            <a:r>
              <a:rPr lang="en-CA" dirty="0">
                <a:hlinkClick r:id="rId4"/>
              </a:rPr>
              <a:t>https://www.pcbway.com/blog/Engineering_Technical/Printed_Circuit_Board_Design_Flow.html</a:t>
            </a:r>
            <a:endParaRPr lang="en-CA" dirty="0"/>
          </a:p>
          <a:p>
            <a:r>
              <a:rPr lang="en-CA" dirty="0"/>
              <a:t>PCB Tools. (n.d.). Retrieved from </a:t>
            </a:r>
            <a:r>
              <a:rPr lang="en-CA" dirty="0" err="1"/>
              <a:t>EasyEda</a:t>
            </a:r>
            <a:r>
              <a:rPr lang="en-CA" dirty="0"/>
              <a:t>: </a:t>
            </a:r>
            <a:r>
              <a:rPr lang="en-CA" dirty="0">
                <a:hlinkClick r:id="rId5"/>
              </a:rPr>
              <a:t>https://docs.easyeda.com/en/PCB/PCB-Tools/index.html</a:t>
            </a:r>
            <a:endParaRPr lang="en-CA" dirty="0"/>
          </a:p>
          <a:p>
            <a:r>
              <a:rPr lang="en-CA" dirty="0" err="1"/>
              <a:t>randofo</a:t>
            </a:r>
            <a:r>
              <a:rPr lang="en-CA" dirty="0"/>
              <a:t>. (n.d.). PCB Concepts and Materials. Retrieved from </a:t>
            </a:r>
            <a:r>
              <a:rPr lang="en-CA" dirty="0" err="1"/>
              <a:t>Instructables</a:t>
            </a:r>
            <a:r>
              <a:rPr lang="en-CA" dirty="0"/>
              <a:t>: </a:t>
            </a:r>
            <a:r>
              <a:rPr lang="en-CA" dirty="0">
                <a:hlinkClick r:id="rId6"/>
              </a:rPr>
              <a:t>https://www.instructables.com/PCB-Concepts-and-Materials/#:~:text=A%20PCB%20consists%20of%20a,need%20to%20concern%20ourselves%20with</a:t>
            </a:r>
            <a:r>
              <a:rPr lang="en-CA" dirty="0"/>
              <a:t>.</a:t>
            </a:r>
          </a:p>
          <a:p>
            <a:r>
              <a:rPr lang="en-CA" dirty="0"/>
              <a:t>SFUPTOWNMAKER. (n.d.). PCB Basics. Retrieved from </a:t>
            </a:r>
            <a:r>
              <a:rPr lang="en-CA" dirty="0" err="1"/>
              <a:t>Sparkfun</a:t>
            </a:r>
            <a:r>
              <a:rPr lang="en-CA" dirty="0"/>
              <a:t>: </a:t>
            </a:r>
            <a:r>
              <a:rPr lang="en-CA" dirty="0">
                <a:hlinkClick r:id="rId7"/>
              </a:rPr>
              <a:t>https://learn.sparkfun.com/tutorials/pcb-basics/all</a:t>
            </a:r>
            <a:endParaRPr lang="en-CA" dirty="0"/>
          </a:p>
          <a:p>
            <a:r>
              <a:rPr lang="en-CA" dirty="0"/>
              <a:t>Generate Fabrication File(Gerber).(</a:t>
            </a:r>
            <a:r>
              <a:rPr lang="en-CA" dirty="0" err="1"/>
              <a:t>n.d</a:t>
            </a:r>
            <a:r>
              <a:rPr lang="en-CA" dirty="0"/>
              <a:t>). Retrieved from </a:t>
            </a:r>
            <a:r>
              <a:rPr lang="en-CA" dirty="0" err="1"/>
              <a:t>EasyEda</a:t>
            </a:r>
            <a:r>
              <a:rPr lang="en-CA" dirty="0"/>
              <a:t>: </a:t>
            </a:r>
            <a:r>
              <a:rPr lang="en-CA" dirty="0">
                <a:hlinkClick r:id="rId8"/>
              </a:rPr>
              <a:t>https://docs.easyeda.com/en/PCB/Gerber-Generate/index.html</a:t>
            </a:r>
            <a:endParaRPr lang="en-CA" dirty="0"/>
          </a:p>
          <a:p>
            <a:endParaRPr lang="en-CA" dirty="0"/>
          </a:p>
          <a:p>
            <a:endParaRPr lang="en-CA" dirty="0"/>
          </a:p>
          <a:p>
            <a:endParaRPr lang="en-CA" dirty="0"/>
          </a:p>
        </p:txBody>
      </p:sp>
    </p:spTree>
    <p:extLst>
      <p:ext uri="{BB962C8B-B14F-4D97-AF65-F5344CB8AC3E}">
        <p14:creationId xmlns:p14="http://schemas.microsoft.com/office/powerpoint/2010/main" val="1840480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ame 8">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10">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2">
            <a:extLst>
              <a:ext uri="{FF2B5EF4-FFF2-40B4-BE49-F238E27FC236}">
                <a16:creationId xmlns:a16="http://schemas.microsoft.com/office/drawing/2014/main" id="{A5C31099-1BBD-40CE-BC60-FCE507419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4">
            <a:extLst>
              <a:ext uri="{FF2B5EF4-FFF2-40B4-BE49-F238E27FC236}">
                <a16:creationId xmlns:a16="http://schemas.microsoft.com/office/drawing/2014/main" id="{32BCBDFC-4ADF-4297-B113-3B3F524F2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16">
            <a:extLst>
              <a:ext uri="{FF2B5EF4-FFF2-40B4-BE49-F238E27FC236}">
                <a16:creationId xmlns:a16="http://schemas.microsoft.com/office/drawing/2014/main" id="{CD1FC1EF-ABB9-4B80-9582-E47C76BD0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18">
            <a:extLst>
              <a:ext uri="{FF2B5EF4-FFF2-40B4-BE49-F238E27FC236}">
                <a16:creationId xmlns:a16="http://schemas.microsoft.com/office/drawing/2014/main" id="{1088ED32-3423-429F-96E6-C5BF1A957D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20">
            <a:extLst>
              <a:ext uri="{FF2B5EF4-FFF2-40B4-BE49-F238E27FC236}">
                <a16:creationId xmlns:a16="http://schemas.microsoft.com/office/drawing/2014/main" id="{C7C788C1-07E3-4AC3-B8E7-37A0856A0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4">
            <a:extLst>
              <a:ext uri="{FF2B5EF4-FFF2-40B4-BE49-F238E27FC236}">
                <a16:creationId xmlns:a16="http://schemas.microsoft.com/office/drawing/2014/main" id="{072ECF87-0E4E-42AE-8D69-B0E33FF36DE0}"/>
              </a:ext>
            </a:extLst>
          </p:cNvPr>
          <p:cNvPicPr>
            <a:picLocks noChangeAspect="1"/>
          </p:cNvPicPr>
          <p:nvPr/>
        </p:nvPicPr>
        <p:blipFill rotWithShape="1">
          <a:blip r:embed="rId2">
            <a:alphaModFix amt="20000"/>
          </a:blip>
          <a:srcRect r="-1" b="15716"/>
          <a:stretch/>
        </p:blipFill>
        <p:spPr>
          <a:xfrm>
            <a:off x="20" y="-52998"/>
            <a:ext cx="12188932" cy="6857326"/>
          </a:xfrm>
          <a:prstGeom prst="rect">
            <a:avLst/>
          </a:prstGeom>
        </p:spPr>
      </p:pic>
      <p:sp>
        <p:nvSpPr>
          <p:cNvPr id="33" name="Frame 22">
            <a:extLst>
              <a:ext uri="{FF2B5EF4-FFF2-40B4-BE49-F238E27FC236}">
                <a16:creationId xmlns:a16="http://schemas.microsoft.com/office/drawing/2014/main" id="{BBB1F149-105F-4CE9-A59E-12133DCF58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664"/>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2EFED47-67D5-47F3-ABC9-D9F9EBA3AB46}"/>
              </a:ext>
            </a:extLst>
          </p:cNvPr>
          <p:cNvSpPr>
            <a:spLocks noGrp="1"/>
          </p:cNvSpPr>
          <p:nvPr>
            <p:ph type="title"/>
          </p:nvPr>
        </p:nvSpPr>
        <p:spPr>
          <a:xfrm>
            <a:off x="-1033669" y="1014569"/>
            <a:ext cx="9144000" cy="2387600"/>
          </a:xfrm>
        </p:spPr>
        <p:txBody>
          <a:bodyPr vert="horz" lIns="91440" tIns="45720" rIns="91440" bIns="45720" rtlCol="0" anchor="b">
            <a:normAutofit/>
          </a:bodyPr>
          <a:lstStyle/>
          <a:p>
            <a:pPr algn="ctr"/>
            <a:r>
              <a:rPr lang="en-US" sz="5400" dirty="0">
                <a:solidFill>
                  <a:schemeClr val="tx1"/>
                </a:solidFill>
              </a:rPr>
              <a:t>THANK YOU</a:t>
            </a:r>
          </a:p>
        </p:txBody>
      </p:sp>
    </p:spTree>
    <p:extLst>
      <p:ext uri="{BB962C8B-B14F-4D97-AF65-F5344CB8AC3E}">
        <p14:creationId xmlns:p14="http://schemas.microsoft.com/office/powerpoint/2010/main" val="3675492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ame 10">
            <a:extLst>
              <a:ext uri="{FF2B5EF4-FFF2-40B4-BE49-F238E27FC236}">
                <a16:creationId xmlns:a16="http://schemas.microsoft.com/office/drawing/2014/main" id="{61DF3E2F-0A88-4C55-8678-0764BF7339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F4B4F8-1849-4260-8DC3-98F655F9A080}"/>
              </a:ext>
            </a:extLst>
          </p:cNvPr>
          <p:cNvSpPr>
            <a:spLocks noGrp="1"/>
          </p:cNvSpPr>
          <p:nvPr>
            <p:ph type="title"/>
          </p:nvPr>
        </p:nvSpPr>
        <p:spPr>
          <a:xfrm>
            <a:off x="838201" y="609600"/>
            <a:ext cx="3200400" cy="5567363"/>
          </a:xfrm>
        </p:spPr>
        <p:txBody>
          <a:bodyPr anchor="ctr">
            <a:normAutofit/>
          </a:bodyPr>
          <a:lstStyle/>
          <a:p>
            <a:r>
              <a:rPr lang="en-CA" sz="4100" dirty="0">
                <a:solidFill>
                  <a:schemeClr val="tx1"/>
                </a:solidFill>
              </a:rPr>
              <a:t>Task Introduction</a:t>
            </a:r>
          </a:p>
        </p:txBody>
      </p:sp>
      <p:graphicFrame>
        <p:nvGraphicFramePr>
          <p:cNvPr id="5" name="Content Placeholder 2">
            <a:extLst>
              <a:ext uri="{FF2B5EF4-FFF2-40B4-BE49-F238E27FC236}">
                <a16:creationId xmlns:a16="http://schemas.microsoft.com/office/drawing/2014/main" id="{725ADCE7-6CF6-4C90-B7AC-8A6EC7FE73A2}"/>
              </a:ext>
            </a:extLst>
          </p:cNvPr>
          <p:cNvGraphicFramePr>
            <a:graphicFrameLocks noGrp="1"/>
          </p:cNvGraphicFramePr>
          <p:nvPr>
            <p:ph idx="1"/>
            <p:extLst>
              <p:ext uri="{D42A27DB-BD31-4B8C-83A1-F6EECF244321}">
                <p14:modId xmlns:p14="http://schemas.microsoft.com/office/powerpoint/2010/main" val="4162191554"/>
              </p:ext>
            </p:extLst>
          </p:nvPr>
        </p:nvGraphicFramePr>
        <p:xfrm>
          <a:off x="4293704" y="609600"/>
          <a:ext cx="7060095" cy="5751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6321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8E1-002C-421A-B9A3-3A75867ED986}"/>
              </a:ext>
            </a:extLst>
          </p:cNvPr>
          <p:cNvSpPr>
            <a:spLocks noGrp="1"/>
          </p:cNvSpPr>
          <p:nvPr>
            <p:ph type="title"/>
          </p:nvPr>
        </p:nvSpPr>
        <p:spPr/>
        <p:txBody>
          <a:bodyPr/>
          <a:lstStyle/>
          <a:p>
            <a:r>
              <a:rPr lang="en-CA">
                <a:solidFill>
                  <a:schemeClr val="tx1"/>
                </a:solidFill>
              </a:rPr>
              <a:t>What is PCB Design </a:t>
            </a:r>
            <a:endParaRPr lang="en-CA" dirty="0">
              <a:solidFill>
                <a:schemeClr val="tx1"/>
              </a:solidFill>
            </a:endParaRPr>
          </a:p>
        </p:txBody>
      </p:sp>
      <p:sp>
        <p:nvSpPr>
          <p:cNvPr id="3" name="Content Placeholder 2">
            <a:extLst>
              <a:ext uri="{FF2B5EF4-FFF2-40B4-BE49-F238E27FC236}">
                <a16:creationId xmlns:a16="http://schemas.microsoft.com/office/drawing/2014/main" id="{2532D989-AD33-4145-9481-B404F7FE3B80}"/>
              </a:ext>
            </a:extLst>
          </p:cNvPr>
          <p:cNvSpPr>
            <a:spLocks noGrp="1"/>
          </p:cNvSpPr>
          <p:nvPr>
            <p:ph idx="1"/>
          </p:nvPr>
        </p:nvSpPr>
        <p:spPr/>
        <p:txBody>
          <a:bodyPr>
            <a:normAutofit fontScale="85000" lnSpcReduction="10000"/>
          </a:bodyPr>
          <a:lstStyle/>
          <a:p>
            <a:r>
              <a:rPr lang="en-CA" dirty="0">
                <a:solidFill>
                  <a:schemeClr val="tx1">
                    <a:alpha val="70000"/>
                  </a:schemeClr>
                </a:solidFill>
              </a:rPr>
              <a:t>One of the key concept in electronics is the Printed Circuit Board.</a:t>
            </a:r>
          </a:p>
          <a:p>
            <a:r>
              <a:rPr lang="en-CA" dirty="0">
                <a:solidFill>
                  <a:schemeClr val="tx1">
                    <a:alpha val="70000"/>
                  </a:schemeClr>
                </a:solidFill>
              </a:rPr>
              <a:t>Printed Circuit Boards (PCB) design brings your electronic circuits to life in the physical form.</a:t>
            </a:r>
          </a:p>
          <a:p>
            <a:r>
              <a:rPr lang="en-CA" dirty="0">
                <a:solidFill>
                  <a:schemeClr val="tx1">
                    <a:alpha val="70000"/>
                  </a:schemeClr>
                </a:solidFill>
              </a:rPr>
              <a:t>It mechanically supports and electrically connects electrical or electronic components using conductive tracks, pads and other features etched from one or more sheet layers of copper laminated onto and between sheet layers of a non conductive substrate.</a:t>
            </a:r>
          </a:p>
          <a:p>
            <a:r>
              <a:rPr lang="en-CA" dirty="0">
                <a:solidFill>
                  <a:schemeClr val="tx1">
                    <a:alpha val="70000"/>
                  </a:schemeClr>
                </a:solidFill>
              </a:rPr>
              <a:t>It is a board that has lines and pads that connect various points together.</a:t>
            </a:r>
          </a:p>
        </p:txBody>
      </p:sp>
    </p:spTree>
    <p:extLst>
      <p:ext uri="{BB962C8B-B14F-4D97-AF65-F5344CB8AC3E}">
        <p14:creationId xmlns:p14="http://schemas.microsoft.com/office/powerpoint/2010/main" val="3536094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B60DD-5FF8-4745-9592-161C412771E4}"/>
              </a:ext>
            </a:extLst>
          </p:cNvPr>
          <p:cNvSpPr>
            <a:spLocks noGrp="1"/>
          </p:cNvSpPr>
          <p:nvPr>
            <p:ph type="title"/>
          </p:nvPr>
        </p:nvSpPr>
        <p:spPr/>
        <p:txBody>
          <a:bodyPr/>
          <a:lstStyle/>
          <a:p>
            <a:r>
              <a:rPr lang="en-CA" dirty="0">
                <a:solidFill>
                  <a:schemeClr val="tx1"/>
                </a:solidFill>
              </a:rPr>
              <a:t>What is PCB Design </a:t>
            </a:r>
          </a:p>
        </p:txBody>
      </p:sp>
      <p:sp>
        <p:nvSpPr>
          <p:cNvPr id="3" name="Content Placeholder 2">
            <a:extLst>
              <a:ext uri="{FF2B5EF4-FFF2-40B4-BE49-F238E27FC236}">
                <a16:creationId xmlns:a16="http://schemas.microsoft.com/office/drawing/2014/main" id="{BE0E92A2-1992-44E5-B5D5-7C49E1B5D224}"/>
              </a:ext>
            </a:extLst>
          </p:cNvPr>
          <p:cNvSpPr>
            <a:spLocks noGrp="1"/>
          </p:cNvSpPr>
          <p:nvPr>
            <p:ph idx="1"/>
          </p:nvPr>
        </p:nvSpPr>
        <p:spPr/>
        <p:txBody>
          <a:bodyPr>
            <a:normAutofit fontScale="85000" lnSpcReduction="10000"/>
          </a:bodyPr>
          <a:lstStyle/>
          <a:p>
            <a:r>
              <a:rPr lang="en-CA" dirty="0">
                <a:solidFill>
                  <a:schemeClr val="tx1">
                    <a:alpha val="70000"/>
                  </a:schemeClr>
                </a:solidFill>
              </a:rPr>
              <a:t>A PCB allows power and signals to be routed between physical devices.</a:t>
            </a:r>
          </a:p>
          <a:p>
            <a:r>
              <a:rPr lang="en-CA" dirty="0">
                <a:solidFill>
                  <a:schemeClr val="tx1">
                    <a:alpha val="70000"/>
                  </a:schemeClr>
                </a:solidFill>
              </a:rPr>
              <a:t>Solder is the metal that makes the electrical connections between the surface of the PCB and the electronic components.</a:t>
            </a:r>
          </a:p>
          <a:p>
            <a:r>
              <a:rPr lang="en-CA" dirty="0">
                <a:solidFill>
                  <a:schemeClr val="tx1">
                    <a:alpha val="70000"/>
                  </a:schemeClr>
                </a:solidFill>
              </a:rPr>
              <a:t>Being metal, solder also serves as a strong mechanical adhesive. </a:t>
            </a:r>
          </a:p>
          <a:p>
            <a:r>
              <a:rPr lang="en-CA" dirty="0">
                <a:solidFill>
                  <a:schemeClr val="tx1">
                    <a:alpha val="70000"/>
                  </a:schemeClr>
                </a:solidFill>
              </a:rPr>
              <a:t>The benefit of designing a circuit board for printing is that it is cleaner and more reliable than a circuit built on a breadboard. </a:t>
            </a:r>
          </a:p>
          <a:p>
            <a:r>
              <a:rPr lang="en-CA" dirty="0">
                <a:solidFill>
                  <a:schemeClr val="tx1">
                    <a:alpha val="70000"/>
                  </a:schemeClr>
                </a:solidFill>
              </a:rPr>
              <a:t>We can find PCB today in almost any consumer electronics like Telephone, TV Remote, Alarm clocks, cell phones and many more.</a:t>
            </a:r>
          </a:p>
          <a:p>
            <a:endParaRPr lang="en-CA" dirty="0"/>
          </a:p>
        </p:txBody>
      </p:sp>
    </p:spTree>
    <p:extLst>
      <p:ext uri="{BB962C8B-B14F-4D97-AF65-F5344CB8AC3E}">
        <p14:creationId xmlns:p14="http://schemas.microsoft.com/office/powerpoint/2010/main" val="1020968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D9E62-5D48-41B8-B0DB-90C32DC253EB}"/>
              </a:ext>
            </a:extLst>
          </p:cNvPr>
          <p:cNvSpPr>
            <a:spLocks noGrp="1"/>
          </p:cNvSpPr>
          <p:nvPr>
            <p:ph type="title"/>
          </p:nvPr>
        </p:nvSpPr>
        <p:spPr/>
        <p:txBody>
          <a:bodyPr/>
          <a:lstStyle/>
          <a:p>
            <a:r>
              <a:rPr lang="en-CA" dirty="0">
                <a:solidFill>
                  <a:schemeClr val="tx1"/>
                </a:solidFill>
              </a:rPr>
              <a:t>Terminology </a:t>
            </a:r>
          </a:p>
        </p:txBody>
      </p:sp>
      <p:sp>
        <p:nvSpPr>
          <p:cNvPr id="3" name="Content Placeholder 2">
            <a:extLst>
              <a:ext uri="{FF2B5EF4-FFF2-40B4-BE49-F238E27FC236}">
                <a16:creationId xmlns:a16="http://schemas.microsoft.com/office/drawing/2014/main" id="{B48CE433-C10A-4E5B-8C9E-20F17FC972DE}"/>
              </a:ext>
            </a:extLst>
          </p:cNvPr>
          <p:cNvSpPr>
            <a:spLocks noGrp="1"/>
          </p:cNvSpPr>
          <p:nvPr>
            <p:ph idx="1"/>
          </p:nvPr>
        </p:nvSpPr>
        <p:spPr/>
        <p:txBody>
          <a:bodyPr>
            <a:normAutofit fontScale="62500" lnSpcReduction="20000"/>
          </a:bodyPr>
          <a:lstStyle/>
          <a:p>
            <a:r>
              <a:rPr lang="en-US" b="1" i="0" dirty="0">
                <a:solidFill>
                  <a:srgbClr val="333333"/>
                </a:solidFill>
                <a:effectLst/>
                <a:latin typeface="Helvetica Neue"/>
              </a:rPr>
              <a:t>Annular ring</a:t>
            </a:r>
            <a:r>
              <a:rPr lang="en-US" b="0" i="0" dirty="0">
                <a:solidFill>
                  <a:srgbClr val="333333"/>
                </a:solidFill>
                <a:effectLst/>
                <a:latin typeface="Helvetica Neue"/>
              </a:rPr>
              <a:t> - the ring of copper around a plated through hole in a PCB.</a:t>
            </a:r>
          </a:p>
          <a:p>
            <a:r>
              <a:rPr lang="en-US" b="1" i="0" dirty="0">
                <a:solidFill>
                  <a:srgbClr val="333333"/>
                </a:solidFill>
                <a:effectLst/>
                <a:latin typeface="Helvetica Neue"/>
              </a:rPr>
              <a:t>DRC</a:t>
            </a:r>
            <a:r>
              <a:rPr lang="en-US" b="0" i="0" dirty="0">
                <a:solidFill>
                  <a:srgbClr val="333333"/>
                </a:solidFill>
                <a:effectLst/>
                <a:latin typeface="Helvetica Neue"/>
              </a:rPr>
              <a:t> - design rule check. A software check of your design to make sure the design does not contain errors such as traces that incorrectly touch, traces too skinny, or drill holes that are too small.</a:t>
            </a:r>
          </a:p>
          <a:p>
            <a:r>
              <a:rPr lang="en-US" b="1" i="0" dirty="0">
                <a:solidFill>
                  <a:srgbClr val="333333"/>
                </a:solidFill>
                <a:effectLst/>
                <a:latin typeface="Helvetica Neue"/>
              </a:rPr>
              <a:t>Pad</a:t>
            </a:r>
            <a:r>
              <a:rPr lang="en-US" b="0" i="0" dirty="0">
                <a:solidFill>
                  <a:srgbClr val="333333"/>
                </a:solidFill>
                <a:effectLst/>
                <a:latin typeface="Helvetica Neue"/>
              </a:rPr>
              <a:t> - a portion of exposed metal on the surface of a board to which a component is soldered.</a:t>
            </a:r>
          </a:p>
          <a:p>
            <a:r>
              <a:rPr lang="en-US" b="1" i="0" dirty="0">
                <a:solidFill>
                  <a:srgbClr val="333333"/>
                </a:solidFill>
                <a:effectLst/>
                <a:latin typeface="Helvetica Neue"/>
              </a:rPr>
              <a:t>Plane</a:t>
            </a:r>
            <a:r>
              <a:rPr lang="en-US" b="0" i="0" dirty="0">
                <a:solidFill>
                  <a:srgbClr val="333333"/>
                </a:solidFill>
                <a:effectLst/>
                <a:latin typeface="Helvetica Neue"/>
              </a:rPr>
              <a:t> - a continuous block of copper on a circuit board, define by borders rather than by a path.</a:t>
            </a:r>
          </a:p>
          <a:p>
            <a:r>
              <a:rPr lang="en-US" b="1" i="0" dirty="0">
                <a:solidFill>
                  <a:srgbClr val="333333"/>
                </a:solidFill>
                <a:effectLst/>
                <a:latin typeface="Helvetica Neue"/>
              </a:rPr>
              <a:t>Package </a:t>
            </a:r>
            <a:r>
              <a:rPr lang="en-US" i="0" dirty="0">
                <a:solidFill>
                  <a:srgbClr val="333333"/>
                </a:solidFill>
                <a:effectLst/>
                <a:latin typeface="Helvetica Neue"/>
              </a:rPr>
              <a:t>– a package is the 3-Dimensional shape of the component, and indicates how it mount to the circuit board.</a:t>
            </a:r>
            <a:endParaRPr lang="en-US" b="0" i="0" dirty="0">
              <a:solidFill>
                <a:srgbClr val="333333"/>
              </a:solidFill>
              <a:effectLst/>
              <a:latin typeface="Helvetica Neue"/>
            </a:endParaRPr>
          </a:p>
          <a:p>
            <a:r>
              <a:rPr lang="en-US" b="1" i="0" dirty="0">
                <a:solidFill>
                  <a:srgbClr val="333333"/>
                </a:solidFill>
                <a:effectLst/>
                <a:latin typeface="Helvetica Neue"/>
              </a:rPr>
              <a:t>Footprint </a:t>
            </a:r>
            <a:r>
              <a:rPr lang="en-US" i="0" dirty="0">
                <a:solidFill>
                  <a:srgbClr val="333333"/>
                </a:solidFill>
                <a:effectLst/>
                <a:latin typeface="Helvetica Neue"/>
              </a:rPr>
              <a:t>– a footprint is the 2-Dimensional layout of the package on the top of the surface of board. It consists of a silkscreen layout, name label, plated through hole or pads, and any other necessary layout information. </a:t>
            </a:r>
            <a:r>
              <a:rPr lang="en-US" dirty="0">
                <a:solidFill>
                  <a:srgbClr val="333333"/>
                </a:solidFill>
                <a:latin typeface="Helvetica Neue"/>
              </a:rPr>
              <a:t>T</a:t>
            </a:r>
            <a:r>
              <a:rPr lang="en-US" i="0" dirty="0">
                <a:solidFill>
                  <a:srgbClr val="333333"/>
                </a:solidFill>
                <a:effectLst/>
                <a:latin typeface="Helvetica Neue"/>
              </a:rPr>
              <a:t>his is one of the important term and is very important when making a PCB </a:t>
            </a:r>
            <a:endParaRPr lang="en-CA" b="1" dirty="0"/>
          </a:p>
        </p:txBody>
      </p:sp>
    </p:spTree>
    <p:extLst>
      <p:ext uri="{BB962C8B-B14F-4D97-AF65-F5344CB8AC3E}">
        <p14:creationId xmlns:p14="http://schemas.microsoft.com/office/powerpoint/2010/main" val="1220357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6370-CF4E-4250-895B-6CEA6B4DDAB1}"/>
              </a:ext>
            </a:extLst>
          </p:cNvPr>
          <p:cNvSpPr>
            <a:spLocks noGrp="1"/>
          </p:cNvSpPr>
          <p:nvPr>
            <p:ph type="title"/>
          </p:nvPr>
        </p:nvSpPr>
        <p:spPr/>
        <p:txBody>
          <a:bodyPr/>
          <a:lstStyle/>
          <a:p>
            <a:r>
              <a:rPr lang="en-CA" dirty="0">
                <a:solidFill>
                  <a:schemeClr val="tx1"/>
                </a:solidFill>
              </a:rPr>
              <a:t>Basic PCB Composition</a:t>
            </a:r>
          </a:p>
        </p:txBody>
      </p:sp>
      <p:sp>
        <p:nvSpPr>
          <p:cNvPr id="3" name="Content Placeholder 2">
            <a:extLst>
              <a:ext uri="{FF2B5EF4-FFF2-40B4-BE49-F238E27FC236}">
                <a16:creationId xmlns:a16="http://schemas.microsoft.com/office/drawing/2014/main" id="{0ABED7F4-56B1-4749-8162-03AB8BD43557}"/>
              </a:ext>
            </a:extLst>
          </p:cNvPr>
          <p:cNvSpPr>
            <a:spLocks noGrp="1"/>
          </p:cNvSpPr>
          <p:nvPr>
            <p:ph idx="1"/>
          </p:nvPr>
        </p:nvSpPr>
        <p:spPr/>
        <p:txBody>
          <a:bodyPr>
            <a:normAutofit fontScale="77500" lnSpcReduction="20000"/>
          </a:bodyPr>
          <a:lstStyle/>
          <a:p>
            <a:r>
              <a:rPr lang="en-CA" dirty="0"/>
              <a:t>A PCB is composed of alternating layers of different materials which are laminated together with heat and adhesive such that the result is a single object.</a:t>
            </a:r>
          </a:p>
          <a:p>
            <a:r>
              <a:rPr lang="en-CA" dirty="0"/>
              <a:t>Most of the PCB’s are four layers in which two inner layers are sandwiched between top and the bottom layer.</a:t>
            </a:r>
          </a:p>
          <a:p>
            <a:r>
              <a:rPr lang="en-CA" dirty="0"/>
              <a:t>These layers are : </a:t>
            </a:r>
          </a:p>
          <a:p>
            <a:pPr marL="742950" indent="-514350">
              <a:buFont typeface="+mj-lt"/>
              <a:buAutoNum type="arabicPeriod"/>
            </a:pPr>
            <a:r>
              <a:rPr lang="en-CA" dirty="0">
                <a:solidFill>
                  <a:schemeClr val="tx1">
                    <a:alpha val="70000"/>
                  </a:schemeClr>
                </a:solidFill>
              </a:rPr>
              <a:t>The base material or Substrate</a:t>
            </a:r>
          </a:p>
          <a:p>
            <a:pPr marL="742950" indent="-514350">
              <a:buFont typeface="+mj-lt"/>
              <a:buAutoNum type="arabicPeriod"/>
            </a:pPr>
            <a:r>
              <a:rPr lang="en-CA" dirty="0">
                <a:solidFill>
                  <a:schemeClr val="tx1">
                    <a:alpha val="70000"/>
                  </a:schemeClr>
                </a:solidFill>
              </a:rPr>
              <a:t>Copper </a:t>
            </a:r>
          </a:p>
          <a:p>
            <a:pPr marL="742950" indent="-514350">
              <a:buFont typeface="+mj-lt"/>
              <a:buAutoNum type="arabicPeriod"/>
            </a:pPr>
            <a:r>
              <a:rPr lang="en-CA" dirty="0" err="1">
                <a:solidFill>
                  <a:schemeClr val="tx1">
                    <a:alpha val="70000"/>
                  </a:schemeClr>
                </a:solidFill>
              </a:rPr>
              <a:t>Soldermask</a:t>
            </a:r>
            <a:r>
              <a:rPr lang="en-CA" dirty="0">
                <a:solidFill>
                  <a:schemeClr val="tx1">
                    <a:alpha val="70000"/>
                  </a:schemeClr>
                </a:solidFill>
              </a:rPr>
              <a:t> </a:t>
            </a:r>
          </a:p>
          <a:p>
            <a:pPr marL="742950" indent="-514350">
              <a:buFont typeface="+mj-lt"/>
              <a:buAutoNum type="arabicPeriod"/>
            </a:pPr>
            <a:r>
              <a:rPr lang="en-CA" dirty="0">
                <a:solidFill>
                  <a:schemeClr val="tx1">
                    <a:alpha val="70000"/>
                  </a:schemeClr>
                </a:solidFill>
              </a:rPr>
              <a:t>Silkscreen </a:t>
            </a:r>
          </a:p>
        </p:txBody>
      </p:sp>
      <p:pic>
        <p:nvPicPr>
          <p:cNvPr id="4" name="Picture 3">
            <a:extLst>
              <a:ext uri="{FF2B5EF4-FFF2-40B4-BE49-F238E27FC236}">
                <a16:creationId xmlns:a16="http://schemas.microsoft.com/office/drawing/2014/main" id="{4A89D1AC-973C-44C4-9D44-B63D15C68F1B}"/>
              </a:ext>
            </a:extLst>
          </p:cNvPr>
          <p:cNvPicPr>
            <a:picLocks noChangeAspect="1"/>
          </p:cNvPicPr>
          <p:nvPr/>
        </p:nvPicPr>
        <p:blipFill>
          <a:blip r:embed="rId2"/>
          <a:stretch>
            <a:fillRect/>
          </a:stretch>
        </p:blipFill>
        <p:spPr>
          <a:xfrm>
            <a:off x="6096000" y="4177810"/>
            <a:ext cx="4191000" cy="1685925"/>
          </a:xfrm>
          <a:prstGeom prst="rect">
            <a:avLst/>
          </a:prstGeom>
        </p:spPr>
      </p:pic>
    </p:spTree>
    <p:extLst>
      <p:ext uri="{BB962C8B-B14F-4D97-AF65-F5344CB8AC3E}">
        <p14:creationId xmlns:p14="http://schemas.microsoft.com/office/powerpoint/2010/main" val="3197552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ame 10">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D72B44-D85B-46B8-AF5F-EABBC06D54AE}"/>
              </a:ext>
            </a:extLst>
          </p:cNvPr>
          <p:cNvSpPr>
            <a:spLocks noGrp="1"/>
          </p:cNvSpPr>
          <p:nvPr>
            <p:ph type="title"/>
          </p:nvPr>
        </p:nvSpPr>
        <p:spPr>
          <a:xfrm>
            <a:off x="718931" y="-180973"/>
            <a:ext cx="5890590" cy="2076450"/>
          </a:xfrm>
        </p:spPr>
        <p:txBody>
          <a:bodyPr anchor="b">
            <a:normAutofit/>
          </a:bodyPr>
          <a:lstStyle/>
          <a:p>
            <a:r>
              <a:rPr lang="en-CA" sz="4400" dirty="0">
                <a:solidFill>
                  <a:schemeClr val="tx1"/>
                </a:solidFill>
              </a:rPr>
              <a:t>Substrate </a:t>
            </a:r>
          </a:p>
        </p:txBody>
      </p:sp>
      <p:sp>
        <p:nvSpPr>
          <p:cNvPr id="3" name="Content Placeholder 2">
            <a:extLst>
              <a:ext uri="{FF2B5EF4-FFF2-40B4-BE49-F238E27FC236}">
                <a16:creationId xmlns:a16="http://schemas.microsoft.com/office/drawing/2014/main" id="{83CB6610-3A9A-48ED-8565-56DDD4064D5B}"/>
              </a:ext>
            </a:extLst>
          </p:cNvPr>
          <p:cNvSpPr>
            <a:spLocks noGrp="1"/>
          </p:cNvSpPr>
          <p:nvPr>
            <p:ph idx="1"/>
          </p:nvPr>
        </p:nvSpPr>
        <p:spPr>
          <a:xfrm>
            <a:off x="838199" y="2076451"/>
            <a:ext cx="5890591" cy="4100512"/>
          </a:xfrm>
        </p:spPr>
        <p:txBody>
          <a:bodyPr>
            <a:normAutofit/>
          </a:bodyPr>
          <a:lstStyle/>
          <a:p>
            <a:pPr>
              <a:lnSpc>
                <a:spcPct val="100000"/>
              </a:lnSpc>
            </a:pPr>
            <a:r>
              <a:rPr lang="en-US" sz="1700" b="0" i="0" dirty="0">
                <a:solidFill>
                  <a:schemeClr val="tx2">
                    <a:alpha val="60000"/>
                  </a:schemeClr>
                </a:solidFill>
                <a:effectLst/>
                <a:latin typeface="Helvetica Neue"/>
              </a:rPr>
              <a:t>The base material, or substrate, is usually fiberglass. </a:t>
            </a:r>
          </a:p>
          <a:p>
            <a:pPr>
              <a:lnSpc>
                <a:spcPct val="100000"/>
              </a:lnSpc>
            </a:pPr>
            <a:r>
              <a:rPr lang="en-US" sz="1700" dirty="0">
                <a:solidFill>
                  <a:schemeClr val="tx2">
                    <a:alpha val="60000"/>
                  </a:schemeClr>
                </a:solidFill>
                <a:latin typeface="Helvetica Neue"/>
              </a:rPr>
              <a:t>T</a:t>
            </a:r>
            <a:r>
              <a:rPr lang="en-US" sz="1700" b="0" i="0" dirty="0">
                <a:solidFill>
                  <a:schemeClr val="tx2">
                    <a:alpha val="60000"/>
                  </a:schemeClr>
                </a:solidFill>
                <a:effectLst/>
                <a:latin typeface="Helvetica Neue"/>
              </a:rPr>
              <a:t>he most common designator for this fiberglass is "FR4". </a:t>
            </a:r>
          </a:p>
          <a:p>
            <a:pPr>
              <a:lnSpc>
                <a:spcPct val="100000"/>
              </a:lnSpc>
            </a:pPr>
            <a:r>
              <a:rPr lang="en-US" sz="1700" b="0" i="0" dirty="0">
                <a:solidFill>
                  <a:schemeClr val="tx2">
                    <a:alpha val="60000"/>
                  </a:schemeClr>
                </a:solidFill>
                <a:effectLst/>
                <a:latin typeface="Arial" panose="020B0604020202020204" pitchFamily="34" charset="0"/>
              </a:rPr>
              <a:t>FR4 is a NEMA grade designation for glass-reinforced epoxy laminate material.</a:t>
            </a:r>
          </a:p>
          <a:p>
            <a:pPr>
              <a:lnSpc>
                <a:spcPct val="100000"/>
              </a:lnSpc>
            </a:pPr>
            <a:r>
              <a:rPr lang="en-US" sz="1700" b="0" i="0" dirty="0">
                <a:solidFill>
                  <a:schemeClr val="tx2">
                    <a:alpha val="60000"/>
                  </a:schemeClr>
                </a:solidFill>
                <a:effectLst/>
                <a:latin typeface="Helvetica Neue"/>
              </a:rPr>
              <a:t>This solid core gives the PCB its rigidity and thickness.</a:t>
            </a:r>
          </a:p>
          <a:p>
            <a:pPr>
              <a:lnSpc>
                <a:spcPct val="100000"/>
              </a:lnSpc>
            </a:pPr>
            <a:r>
              <a:rPr lang="en-US" sz="1700" b="0" i="0" dirty="0">
                <a:solidFill>
                  <a:schemeClr val="tx2">
                    <a:alpha val="60000"/>
                  </a:schemeClr>
                </a:solidFill>
                <a:effectLst/>
                <a:latin typeface="Helvetica Neue"/>
              </a:rPr>
              <a:t>Cheaper PCBs will be made with other materials such as epoxies or phenolics which lack the durability of FR4 but are much less expensive.</a:t>
            </a:r>
            <a:endParaRPr lang="en-US" sz="1700" dirty="0">
              <a:solidFill>
                <a:schemeClr val="tx2">
                  <a:alpha val="60000"/>
                </a:schemeClr>
              </a:solidFill>
              <a:latin typeface="Helvetica Neue"/>
            </a:endParaRPr>
          </a:p>
          <a:p>
            <a:pPr>
              <a:lnSpc>
                <a:spcPct val="100000"/>
              </a:lnSpc>
            </a:pPr>
            <a:endParaRPr lang="en-US" sz="1700" dirty="0">
              <a:solidFill>
                <a:schemeClr val="tx2">
                  <a:alpha val="60000"/>
                </a:schemeClr>
              </a:solidFill>
              <a:latin typeface="Helvetica Neue"/>
            </a:endParaRPr>
          </a:p>
          <a:p>
            <a:pPr>
              <a:lnSpc>
                <a:spcPct val="100000"/>
              </a:lnSpc>
            </a:pPr>
            <a:endParaRPr lang="en-CA" sz="1700" dirty="0">
              <a:solidFill>
                <a:schemeClr val="tx2">
                  <a:alpha val="60000"/>
                </a:schemeClr>
              </a:solidFill>
            </a:endParaRPr>
          </a:p>
        </p:txBody>
      </p:sp>
      <p:pic>
        <p:nvPicPr>
          <p:cNvPr id="4" name="Picture 3">
            <a:extLst>
              <a:ext uri="{FF2B5EF4-FFF2-40B4-BE49-F238E27FC236}">
                <a16:creationId xmlns:a16="http://schemas.microsoft.com/office/drawing/2014/main" id="{1B7FB5C4-6478-4CC3-B4D1-B33F01821978}"/>
              </a:ext>
            </a:extLst>
          </p:cNvPr>
          <p:cNvPicPr>
            <a:picLocks noChangeAspect="1"/>
          </p:cNvPicPr>
          <p:nvPr/>
        </p:nvPicPr>
        <p:blipFill>
          <a:blip r:embed="rId2">
            <a:alphaModFix amt="90000"/>
          </a:blip>
          <a:stretch>
            <a:fillRect/>
          </a:stretch>
        </p:blipFill>
        <p:spPr>
          <a:xfrm>
            <a:off x="7716491" y="857252"/>
            <a:ext cx="3637309" cy="5132488"/>
          </a:xfrm>
          <a:prstGeom prst="rect">
            <a:avLst/>
          </a:prstGeom>
        </p:spPr>
      </p:pic>
    </p:spTree>
    <p:extLst>
      <p:ext uri="{BB962C8B-B14F-4D97-AF65-F5344CB8AC3E}">
        <p14:creationId xmlns:p14="http://schemas.microsoft.com/office/powerpoint/2010/main" val="1413229563"/>
      </p:ext>
    </p:extLst>
  </p:cSld>
  <p:clrMapOvr>
    <a:masterClrMapping/>
  </p:clrMapOvr>
</p:sld>
</file>

<file path=ppt/theme/theme1.xml><?xml version="1.0" encoding="utf-8"?>
<a:theme xmlns:a="http://schemas.openxmlformats.org/drawingml/2006/main" name="LuminousVTI">
  <a:themeElements>
    <a:clrScheme name="AnalogousFromDarkSeedLeftStep">
      <a:dk1>
        <a:srgbClr val="000000"/>
      </a:dk1>
      <a:lt1>
        <a:srgbClr val="FFFFFF"/>
      </a:lt1>
      <a:dk2>
        <a:srgbClr val="1C2031"/>
      </a:dk2>
      <a:lt2>
        <a:srgbClr val="F0F3F1"/>
      </a:lt2>
      <a:accent1>
        <a:srgbClr val="DD3397"/>
      </a:accent1>
      <a:accent2>
        <a:srgbClr val="CA21CB"/>
      </a:accent2>
      <a:accent3>
        <a:srgbClr val="9533DD"/>
      </a:accent3>
      <a:accent4>
        <a:srgbClr val="4A31CF"/>
      </a:accent4>
      <a:accent5>
        <a:srgbClr val="335FDD"/>
      </a:accent5>
      <a:accent6>
        <a:srgbClr val="2194CB"/>
      </a:accent6>
      <a:hlink>
        <a:srgbClr val="3F4BBF"/>
      </a:hlink>
      <a:folHlink>
        <a:srgbClr val="7F7F7F"/>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docProps/app.xml><?xml version="1.0" encoding="utf-8"?>
<Properties xmlns="http://schemas.openxmlformats.org/officeDocument/2006/extended-properties" xmlns:vt="http://schemas.openxmlformats.org/officeDocument/2006/docPropsVTypes">
  <TotalTime>1</TotalTime>
  <Words>2166</Words>
  <Application>Microsoft Office PowerPoint</Application>
  <PresentationFormat>Widescreen</PresentationFormat>
  <Paragraphs>144</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Avenir Next LT Pro</vt:lpstr>
      <vt:lpstr>Helvetica Neue</vt:lpstr>
      <vt:lpstr>Sabon Next LT</vt:lpstr>
      <vt:lpstr>Times New Roman</vt:lpstr>
      <vt:lpstr>Tw Cen MT</vt:lpstr>
      <vt:lpstr>Wingdings</vt:lpstr>
      <vt:lpstr>LuminousVTI</vt:lpstr>
      <vt:lpstr>EMBEDDED SYSTEM DESIGN PROJECT ESE-4009  PCB Designing</vt:lpstr>
      <vt:lpstr>List of Content</vt:lpstr>
      <vt:lpstr>IoT based Visitor Counter using Beaglebone Black</vt:lpstr>
      <vt:lpstr>Task Introduction</vt:lpstr>
      <vt:lpstr>What is PCB Design </vt:lpstr>
      <vt:lpstr>What is PCB Design </vt:lpstr>
      <vt:lpstr>Terminology </vt:lpstr>
      <vt:lpstr>Basic PCB Composition</vt:lpstr>
      <vt:lpstr>Substrate </vt:lpstr>
      <vt:lpstr>Copper </vt:lpstr>
      <vt:lpstr>Soldermask </vt:lpstr>
      <vt:lpstr>Silkscreen </vt:lpstr>
      <vt:lpstr>PCB Design summary</vt:lpstr>
      <vt:lpstr>Classification of PCB</vt:lpstr>
      <vt:lpstr>Single Sided PCB</vt:lpstr>
      <vt:lpstr>Double Sided PCB</vt:lpstr>
      <vt:lpstr>Multi Layer PCB</vt:lpstr>
      <vt:lpstr>PCB Designing in EasyEda</vt:lpstr>
      <vt:lpstr>PCB Design Steps</vt:lpstr>
      <vt:lpstr>PCB Design Steps</vt:lpstr>
      <vt:lpstr>Footprint Errors</vt:lpstr>
      <vt:lpstr>Updated Schematic Diagram</vt:lpstr>
      <vt:lpstr>PCB Design Steps</vt:lpstr>
      <vt:lpstr>PCB Design Steps</vt:lpstr>
      <vt:lpstr>Routing</vt:lpstr>
      <vt:lpstr>PCB Design Layout</vt:lpstr>
      <vt:lpstr>PCB Design </vt:lpstr>
      <vt:lpstr>Generating BOM</vt:lpstr>
      <vt:lpstr>Gerber File</vt:lpstr>
      <vt:lpstr>Gerber views</vt:lpstr>
      <vt:lpstr>Gerber Views : Layer View</vt:lpstr>
      <vt:lpstr>Gerber Views : Top View</vt:lpstr>
      <vt:lpstr>Gerber Views : Bottom View</vt:lpstr>
      <vt:lpstr>Zero PCB</vt:lpstr>
      <vt:lpstr>Conclusion </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SYSTEM DESIGN PROJECT ESE-4009  PCB Designing</dc:title>
  <dc:creator>Harmandeep Singh</dc:creator>
  <cp:lastModifiedBy>Harmandeep Singh</cp:lastModifiedBy>
  <cp:revision>1</cp:revision>
  <dcterms:created xsi:type="dcterms:W3CDTF">2020-12-08T15:56:08Z</dcterms:created>
  <dcterms:modified xsi:type="dcterms:W3CDTF">2020-12-08T15:57:49Z</dcterms:modified>
</cp:coreProperties>
</file>